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73"/>
  </p:notesMasterIdLst>
  <p:handoutMasterIdLst>
    <p:handoutMasterId r:id="rId74"/>
  </p:handoutMasterIdLst>
  <p:sldIdLst>
    <p:sldId id="283" r:id="rId2"/>
    <p:sldId id="332" r:id="rId3"/>
    <p:sldId id="334" r:id="rId4"/>
    <p:sldId id="336" r:id="rId5"/>
    <p:sldId id="338" r:id="rId6"/>
    <p:sldId id="340" r:id="rId7"/>
    <p:sldId id="342" r:id="rId8"/>
    <p:sldId id="346" r:id="rId9"/>
    <p:sldId id="348" r:id="rId10"/>
    <p:sldId id="344" r:id="rId11"/>
    <p:sldId id="371" r:id="rId12"/>
    <p:sldId id="372" r:id="rId13"/>
    <p:sldId id="373" r:id="rId14"/>
    <p:sldId id="287" r:id="rId15"/>
    <p:sldId id="292" r:id="rId16"/>
    <p:sldId id="294" r:id="rId17"/>
    <p:sldId id="428" r:id="rId18"/>
    <p:sldId id="285" r:id="rId19"/>
    <p:sldId id="350" r:id="rId20"/>
    <p:sldId id="352" r:id="rId21"/>
    <p:sldId id="356" r:id="rId22"/>
    <p:sldId id="358" r:id="rId23"/>
    <p:sldId id="376" r:id="rId24"/>
    <p:sldId id="360" r:id="rId25"/>
    <p:sldId id="377" r:id="rId26"/>
    <p:sldId id="362" r:id="rId27"/>
    <p:sldId id="364" r:id="rId28"/>
    <p:sldId id="366" r:id="rId29"/>
    <p:sldId id="368" r:id="rId30"/>
    <p:sldId id="378" r:id="rId31"/>
    <p:sldId id="370" r:id="rId32"/>
    <p:sldId id="296" r:id="rId33"/>
    <p:sldId id="298" r:id="rId34"/>
    <p:sldId id="300" r:id="rId35"/>
    <p:sldId id="306" r:id="rId36"/>
    <p:sldId id="266" r:id="rId37"/>
    <p:sldId id="290" r:id="rId38"/>
    <p:sldId id="380" r:id="rId39"/>
    <p:sldId id="381" r:id="rId40"/>
    <p:sldId id="268" r:id="rId41"/>
    <p:sldId id="379" r:id="rId42"/>
    <p:sldId id="270" r:id="rId43"/>
    <p:sldId id="272" r:id="rId44"/>
    <p:sldId id="258" r:id="rId45"/>
    <p:sldId id="260" r:id="rId46"/>
    <p:sldId id="262" r:id="rId47"/>
    <p:sldId id="264" r:id="rId48"/>
    <p:sldId id="274" r:id="rId49"/>
    <p:sldId id="276" r:id="rId50"/>
    <p:sldId id="278" r:id="rId51"/>
    <p:sldId id="387" r:id="rId52"/>
    <p:sldId id="389" r:id="rId53"/>
    <p:sldId id="388" r:id="rId54"/>
    <p:sldId id="302" r:id="rId55"/>
    <p:sldId id="324" r:id="rId56"/>
    <p:sldId id="385" r:id="rId57"/>
    <p:sldId id="386" r:id="rId58"/>
    <p:sldId id="310" r:id="rId59"/>
    <p:sldId id="383" r:id="rId60"/>
    <p:sldId id="430" r:id="rId61"/>
    <p:sldId id="432" r:id="rId62"/>
    <p:sldId id="434" r:id="rId63"/>
    <p:sldId id="436" r:id="rId64"/>
    <p:sldId id="438" r:id="rId65"/>
    <p:sldId id="440" r:id="rId66"/>
    <p:sldId id="442" r:id="rId67"/>
    <p:sldId id="308" r:id="rId68"/>
    <p:sldId id="314" r:id="rId69"/>
    <p:sldId id="316" r:id="rId70"/>
    <p:sldId id="280" r:id="rId71"/>
    <p:sldId id="282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8F69-434D-4694-8040-9FE64EADA7A2}" type="datetimeFigureOut">
              <a:rPr lang="tr-TR" smtClean="0"/>
              <a:pPr/>
              <a:t>15.04.2025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35E4-CA25-4084-B4AD-678AB8DD18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516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0BFD-462C-406C-AE2E-C80799748EF0}" type="datetimeFigureOut">
              <a:rPr lang="tr-TR" smtClean="0"/>
              <a:pPr/>
              <a:t>15.04.2025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6B0F-E786-4082-BC71-EF1110F62B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DD92-DD84-479C-ADC8-B8D3AC658869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C7DA-9F93-4842-8734-F86ABDE020D0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6213-D206-4141-B36C-BE7F261D0B11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A4B4-5089-46DC-821B-6CC8794F69E9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0887-FBBA-4519-A0D3-F2074AB20D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9FAE6F-E5AD-4C2E-8937-F1001E169A4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F20DB1-C21C-435D-884F-6291E610240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6189-DECD-4B6A-8B51-B130FC34BB5B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BCB3-653B-4589-96CA-EC2900B54FC9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173B-9F80-4E09-BE59-51063763A9A5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88C5-2D65-4E11-B8DF-F4205DD8A3F7}" type="datetime1">
              <a:rPr lang="tr-TR" smtClean="0"/>
              <a:t>15.04.2025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557-B5D5-4D08-845B-AE3C6A838140}" type="datetime1">
              <a:rPr lang="tr-TR" smtClean="0"/>
              <a:t>15.04.2025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4CBA-6225-4717-A13F-9FC55296A923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C94-9C64-4B6F-B93E-7F4325CB347E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4EC-C78C-41BD-A7DA-04D57592A847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632E-CAA3-467E-A3DA-A9B6444D95ED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NÖB, HÜTF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csr.cse.dmu.ac.uk/images/web_links_icons/ethic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hyperlink" Target="http://www.ccsr.cse.dmu.ac.uk/images/web_links_icons/ethic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a/imgres?imgurl=www.utc.com/images/profile/ethics/ethics.jpg&amp;imgrefurl=http://www.utc.com/profile/ethics/&amp;h=171&amp;w=244&amp;prev=/images?q=Ethics&amp;start=60&amp;svnum=10&amp;hl=en&amp;lr=&amp;ie=UTF-8&amp;oe=UTF-8&amp;safe=off&amp;sa=N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a/imgres?imgurl=www.bsipublicaffairs.com/images/ethics.jpg&amp;imgrefurl=http://www.bsipublicaffairs.com/bsi_contents.html&amp;h=230&amp;w=168&amp;prev=/images?q=Ethics&amp;start=20&amp;svnum=10&amp;hl=en&amp;lr=&amp;ie=UTF-8&amp;oe=UTF-8&amp;safe=off&amp;sa=N" TargetMode="External"/><Relationship Id="rId9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dp/1559702028?tag=holocaust-20&amp;camp=14573&amp;creative=327641&amp;linkCode=as1&amp;creativeASIN=1559702028&amp;adid=06PF2S1202TRSFTCMA4Q&amp;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amazon.com/dp/1591810329?tag=holocaust-20&amp;camp=14573&amp;creative=327641&amp;linkCode=as1&amp;creativeASIN=1591810329&amp;adid=0PM94CXVRWMV78XG7RWE&amp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dp/0815410069?tag=holocaust-20&amp;camp=14573&amp;creative=327641&amp;linkCode=as1&amp;creativeASIN=0815410069&amp;adid=1HSJGXBYZ471RDXMFJ7Q&amp;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hyperlink" Target="http://www.amazon.com/dp/0465049052?tag=holocaust-20&amp;camp=14573&amp;creative=327641&amp;linkCode=as1&amp;creativeASIN=0465049052&amp;adid=1N13ZP84278Z9KVS5559&amp;" TargetMode="External"/><Relationship Id="rId9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a/imgres?imgurl=www.bsipublicaffairs.com/images/ethics.jpg&amp;imgrefurl=http://www.bsipublicaffairs.com/bsi_contents.html&amp;h=230&amp;w=168&amp;prev=/images?q=Ethics&amp;start=20&amp;svnum=10&amp;hl=en&amp;lr=&amp;ie=UTF-8&amp;oe=UTF-8&amp;safe=off&amp;sa=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6864" cy="1470025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br>
              <a:rPr lang="tr-TR" sz="3200" b="1" dirty="0">
                <a:solidFill>
                  <a:srgbClr val="002060"/>
                </a:solidFill>
              </a:rPr>
            </a:br>
            <a:r>
              <a:rPr lang="tr-TR" sz="3200" b="1" dirty="0">
                <a:solidFill>
                  <a:srgbClr val="002060"/>
                </a:solidFill>
              </a:rPr>
              <a:t>Bilimsel Araştırma Etiği</a:t>
            </a:r>
            <a:br>
              <a:rPr lang="tr-TR" sz="3200" b="1" dirty="0">
                <a:solidFill>
                  <a:srgbClr val="002060"/>
                </a:solidFill>
              </a:rPr>
            </a:br>
            <a:br>
              <a:rPr lang="tr-TR" sz="3200" dirty="0"/>
            </a:b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tr-TR" sz="2400" dirty="0">
              <a:solidFill>
                <a:srgbClr val="FFC000"/>
              </a:solidFill>
            </a:endParaRPr>
          </a:p>
          <a:p>
            <a:r>
              <a:rPr lang="tr-TR" sz="2400" dirty="0">
                <a:solidFill>
                  <a:srgbClr val="FFC000"/>
                </a:solidFill>
              </a:rPr>
              <a:t>Prof. Dr. Nüket Örnek Büken</a:t>
            </a:r>
          </a:p>
          <a:p>
            <a:r>
              <a:rPr lang="tr-TR" sz="1600" dirty="0">
                <a:solidFill>
                  <a:srgbClr val="FFFF00"/>
                </a:solidFill>
              </a:rPr>
              <a:t>HÜTF Tıp Tarihi ve Etiği AD Başkanı</a:t>
            </a:r>
          </a:p>
          <a:p>
            <a:r>
              <a:rPr lang="tr-TR" sz="1600" dirty="0">
                <a:solidFill>
                  <a:srgbClr val="FFFF00"/>
                </a:solidFill>
              </a:rPr>
              <a:t>HÜ </a:t>
            </a:r>
            <a:r>
              <a:rPr lang="tr-TR" sz="1600" dirty="0" err="1">
                <a:solidFill>
                  <a:srgbClr val="FFFF00"/>
                </a:solidFill>
              </a:rPr>
              <a:t>Biyoetik</a:t>
            </a:r>
            <a:r>
              <a:rPr lang="tr-TR" sz="1600" dirty="0">
                <a:solidFill>
                  <a:srgbClr val="FFFF00"/>
                </a:solidFill>
              </a:rPr>
              <a:t> Merkezi Müdürü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79512" y="5157192"/>
          <a:ext cx="104775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elge" r:id="rId2" imgW="552960" imgH="811440" progId="Word.Document.8">
                  <p:embed/>
                </p:oleObj>
              </mc:Choice>
              <mc:Fallback>
                <p:oleObj name="Belge" r:id="rId2" imgW="552960" imgH="8114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157192"/>
                        <a:ext cx="104775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ethi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123728" y="260648"/>
            <a:ext cx="44592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76672"/>
            <a:ext cx="923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4664"/>
            <a:ext cx="923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7956376" y="5085184"/>
          <a:ext cx="10477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elge" r:id="rId2" imgW="552960" imgH="811440" progId="Word.Document.8">
                  <p:embed/>
                </p:oleObj>
              </mc:Choice>
              <mc:Fallback>
                <p:oleObj name="Belge" r:id="rId2" imgW="552960" imgH="81144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5085184"/>
                        <a:ext cx="104775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724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tr-TR" sz="2400" b="1" dirty="0">
                <a:solidFill>
                  <a:schemeClr val="bg1"/>
                </a:solidFill>
              </a:rPr>
            </a:br>
            <a:r>
              <a:rPr lang="tr-TR" sz="3600" b="1" dirty="0">
                <a:solidFill>
                  <a:srgbClr val="FFC000"/>
                </a:solidFill>
              </a:rPr>
              <a:t>Helsinki Bildirgesi </a:t>
            </a:r>
            <a:br>
              <a:rPr lang="tr-TR" sz="2400" b="1" dirty="0">
                <a:solidFill>
                  <a:schemeClr val="bg1"/>
                </a:solidFill>
              </a:rPr>
            </a:br>
            <a:r>
              <a:rPr lang="tr-TR" sz="2200" b="1" dirty="0">
                <a:solidFill>
                  <a:schemeClr val="bg1"/>
                </a:solidFill>
              </a:rPr>
              <a:t>(</a:t>
            </a:r>
            <a:r>
              <a:rPr lang="tr-TR" sz="2200" b="1" dirty="0">
                <a:solidFill>
                  <a:srgbClr val="FFC000"/>
                </a:solidFill>
              </a:rPr>
              <a:t>1964</a:t>
            </a:r>
            <a:r>
              <a:rPr lang="tr-TR" sz="2200" b="1" dirty="0">
                <a:solidFill>
                  <a:schemeClr val="bg1"/>
                </a:solidFill>
              </a:rPr>
              <a:t>, 1975, 1983,1989,1996, 2000, 2002, 2004, 2008, 2013, </a:t>
            </a:r>
            <a:r>
              <a:rPr lang="tr-TR" sz="2200" b="1" dirty="0">
                <a:solidFill>
                  <a:srgbClr val="FFC000"/>
                </a:solidFill>
              </a:rPr>
              <a:t>2024</a:t>
            </a:r>
            <a:r>
              <a:rPr lang="tr-TR" sz="2200" b="1" dirty="0">
                <a:solidFill>
                  <a:schemeClr val="bg1"/>
                </a:solidFill>
              </a:rPr>
              <a:t>)</a:t>
            </a:r>
            <a:br>
              <a:rPr lang="tr-TR" sz="2200" b="1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İnsan Gönüllüler Üzerindeki Tıbbi Araştırmalarda Etik İlkeler</a:t>
            </a:r>
            <a:br>
              <a:rPr lang="tr-TR" sz="2800" b="1" dirty="0">
                <a:solidFill>
                  <a:schemeClr val="bg1"/>
                </a:solidFill>
              </a:rPr>
            </a:b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114800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tr-TR" sz="2800" b="1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tr-TR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linik araştırmalar etiğinin temel taşı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İnsanlar Üzerinde Yürütülen Biyomedikal Araştırmalar İçin Hekimlere Yol gösterici Öneriler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sunar.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Tüm Tıbbi Araştırmalarda Temel İlkeleri ve Tıbbi Bakımla  Birleşik  Tıbbi Araştırmalara  İlişkin Ek İlkeleri Tanımlar.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>
              <a:effectLst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1" dirty="0"/>
              <a:t>		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tr-TR" sz="2800" dirty="0">
              <a:cs typeface="Times New Roman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171EC11-11AD-2ECE-6079-B0ED24BB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22F2-521F-4ED7-8E1C-7BF030205CAF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8B47C21-8A8C-BF9E-46C6-4190EB34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tr-TR" dirty="0"/>
          </a:p>
          <a:p>
            <a:r>
              <a:rPr lang="tr-TR" sz="3300" dirty="0">
                <a:solidFill>
                  <a:srgbClr val="002060"/>
                </a:solidFill>
              </a:rPr>
              <a:t>Haziran </a:t>
            </a:r>
            <a:r>
              <a:rPr lang="tr-TR" sz="3300" b="1" dirty="0">
                <a:solidFill>
                  <a:srgbClr val="FFC000"/>
                </a:solidFill>
              </a:rPr>
              <a:t>1964</a:t>
            </a:r>
            <a:r>
              <a:rPr lang="tr-TR" sz="3300" dirty="0">
                <a:solidFill>
                  <a:srgbClr val="FFC000"/>
                </a:solidFill>
              </a:rPr>
              <a:t>’te </a:t>
            </a:r>
            <a:r>
              <a:rPr lang="tr-TR" sz="3300" b="1" dirty="0">
                <a:solidFill>
                  <a:srgbClr val="FFC000"/>
                </a:solidFill>
              </a:rPr>
              <a:t>Helsinki</a:t>
            </a:r>
            <a:r>
              <a:rPr lang="tr-TR" sz="3300" dirty="0">
                <a:solidFill>
                  <a:srgbClr val="FFC000"/>
                </a:solidFill>
              </a:rPr>
              <a:t>’de yapılan 18. DTB Genel Kurulunda </a:t>
            </a:r>
            <a:r>
              <a:rPr lang="tr-TR" sz="3300" dirty="0">
                <a:solidFill>
                  <a:srgbClr val="002060"/>
                </a:solidFill>
              </a:rPr>
              <a:t>kabul edilmiş ve daha sonra üzerinde aşağıda belirtilen Genel Kurullarda değişiklik yapılmıştır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29. DTB Genel Kurulu, Tokyo, Japonya, Ekim </a:t>
            </a:r>
            <a:r>
              <a:rPr lang="tr-TR" sz="2900" b="1" dirty="0">
                <a:solidFill>
                  <a:srgbClr val="002060"/>
                </a:solidFill>
              </a:rPr>
              <a:t>1975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35.DTB Genel Kurulu, Venedik, İtalya, Ekim </a:t>
            </a:r>
            <a:r>
              <a:rPr lang="tr-TR" sz="2900" b="1" dirty="0">
                <a:solidFill>
                  <a:srgbClr val="002060"/>
                </a:solidFill>
              </a:rPr>
              <a:t>1983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41. DTB Genel Kurulu, Hong Kong, Eylül </a:t>
            </a:r>
            <a:r>
              <a:rPr lang="tr-TR" sz="2900" b="1" dirty="0">
                <a:solidFill>
                  <a:srgbClr val="002060"/>
                </a:solidFill>
              </a:rPr>
              <a:t>1989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48. DTB Genel Kurulu, </a:t>
            </a:r>
            <a:r>
              <a:rPr lang="tr-TR" sz="2900" dirty="0" err="1">
                <a:solidFill>
                  <a:srgbClr val="002060"/>
                </a:solidFill>
              </a:rPr>
              <a:t>Somerset</a:t>
            </a:r>
            <a:r>
              <a:rPr lang="tr-TR" sz="2900" dirty="0">
                <a:solidFill>
                  <a:srgbClr val="002060"/>
                </a:solidFill>
              </a:rPr>
              <a:t> West, Güney Afrika Cumhuriyeti, Ekim </a:t>
            </a:r>
            <a:r>
              <a:rPr lang="tr-TR" sz="2900" b="1" dirty="0">
                <a:solidFill>
                  <a:srgbClr val="002060"/>
                </a:solidFill>
              </a:rPr>
              <a:t>1996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52. DTB Genel Kurulu, </a:t>
            </a:r>
            <a:r>
              <a:rPr lang="tr-TR" sz="2900" dirty="0" err="1">
                <a:solidFill>
                  <a:srgbClr val="002060"/>
                </a:solidFill>
              </a:rPr>
              <a:t>Edinburgh</a:t>
            </a:r>
            <a:r>
              <a:rPr lang="tr-TR" sz="2900" dirty="0">
                <a:solidFill>
                  <a:srgbClr val="002060"/>
                </a:solidFill>
              </a:rPr>
              <a:t>, İskoçya, Ekim </a:t>
            </a:r>
            <a:r>
              <a:rPr lang="tr-TR" sz="2900" b="1" dirty="0">
                <a:solidFill>
                  <a:srgbClr val="002060"/>
                </a:solidFill>
              </a:rPr>
              <a:t>2000</a:t>
            </a:r>
          </a:p>
          <a:p>
            <a:pPr lvl="1"/>
            <a:r>
              <a:rPr lang="tr-TR" sz="2900" b="1" dirty="0">
                <a:solidFill>
                  <a:srgbClr val="002060"/>
                </a:solidFill>
              </a:rPr>
              <a:t> </a:t>
            </a:r>
            <a:r>
              <a:rPr lang="tr-TR" sz="2900" dirty="0">
                <a:solidFill>
                  <a:srgbClr val="002060"/>
                </a:solidFill>
              </a:rPr>
              <a:t>53. DTB Genel Kurulu, Washington DC, ABD, Ekim </a:t>
            </a:r>
            <a:r>
              <a:rPr lang="tr-TR" sz="2900" b="1" dirty="0">
                <a:solidFill>
                  <a:srgbClr val="002060"/>
                </a:solidFill>
              </a:rPr>
              <a:t>2002</a:t>
            </a:r>
            <a:r>
              <a:rPr lang="tr-TR" sz="2900" dirty="0">
                <a:solidFill>
                  <a:srgbClr val="002060"/>
                </a:solidFill>
              </a:rPr>
              <a:t> (Açıklama notu ekli olarak)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55. DTB Genel Kurulu, Tokyo, Japonya, Ekim </a:t>
            </a:r>
            <a:r>
              <a:rPr lang="tr-TR" sz="2900" b="1" dirty="0">
                <a:solidFill>
                  <a:srgbClr val="002060"/>
                </a:solidFill>
              </a:rPr>
              <a:t>2004</a:t>
            </a:r>
            <a:r>
              <a:rPr lang="tr-TR" sz="2900" dirty="0">
                <a:solidFill>
                  <a:srgbClr val="002060"/>
                </a:solidFill>
              </a:rPr>
              <a:t> (Açıklama notu ekli olarak)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59. DTB Genel Kurulu, Seul, Kore Cumhuriyeti, Ekim </a:t>
            </a:r>
            <a:r>
              <a:rPr lang="tr-TR" sz="2900" b="1" dirty="0">
                <a:solidFill>
                  <a:srgbClr val="002060"/>
                </a:solidFill>
              </a:rPr>
              <a:t>2008</a:t>
            </a:r>
          </a:p>
          <a:p>
            <a:pPr lvl="1"/>
            <a:r>
              <a:rPr lang="tr-TR" sz="2900" dirty="0">
                <a:solidFill>
                  <a:srgbClr val="002060"/>
                </a:solidFill>
              </a:rPr>
              <a:t>64.DTB Genel Kurulu, </a:t>
            </a:r>
            <a:r>
              <a:rPr lang="tr-TR" sz="2900" dirty="0" err="1">
                <a:solidFill>
                  <a:srgbClr val="002060"/>
                </a:solidFill>
              </a:rPr>
              <a:t>Fortaleza</a:t>
            </a:r>
            <a:r>
              <a:rPr lang="tr-TR" sz="2900" dirty="0">
                <a:solidFill>
                  <a:srgbClr val="002060"/>
                </a:solidFill>
              </a:rPr>
              <a:t>, Brezilya, Ekim </a:t>
            </a:r>
            <a:r>
              <a:rPr lang="tr-TR" sz="2900" b="1" dirty="0">
                <a:solidFill>
                  <a:srgbClr val="002060"/>
                </a:solidFill>
              </a:rPr>
              <a:t>2013</a:t>
            </a:r>
          </a:p>
          <a:p>
            <a:pPr lvl="1"/>
            <a:r>
              <a:rPr lang="tr-TR" sz="2900" b="1" dirty="0">
                <a:solidFill>
                  <a:srgbClr val="002060"/>
                </a:solidFill>
              </a:rPr>
              <a:t> </a:t>
            </a:r>
            <a:r>
              <a:rPr lang="tr-TR" sz="2900" b="1" dirty="0">
                <a:solidFill>
                  <a:srgbClr val="FFC000"/>
                </a:solidFill>
              </a:rPr>
              <a:t>75. DTB Genel Kurulu, Helsinki, Finlandiya, Ekim 2024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tr-TR" sz="2400" b="1" dirty="0">
                <a:solidFill>
                  <a:schemeClr val="bg1"/>
                </a:solidFill>
              </a:rPr>
            </a:br>
            <a:r>
              <a:rPr lang="tr-TR" sz="3600" b="1" dirty="0">
                <a:solidFill>
                  <a:srgbClr val="FFC000"/>
                </a:solidFill>
              </a:rPr>
              <a:t>Helsinki Bildirgesi </a:t>
            </a:r>
            <a:br>
              <a:rPr lang="tr-TR" sz="2400" b="1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İnsan Gönüllüler Üzerindeki Tıbbi Araştırmalarda Etik İlkeler</a:t>
            </a:r>
            <a:br>
              <a:rPr lang="tr-TR" sz="2800" b="1" dirty="0">
                <a:solidFill>
                  <a:schemeClr val="bg1"/>
                </a:solidFill>
              </a:rPr>
            </a:b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EF1BC9E-5397-11B3-6325-C05987E0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5146-3BBD-4B2D-BA75-EB3A3FF05645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38DDBE-E7C2-D3F1-AB29-3C0F1951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rgbClr val="FFC000"/>
                </a:solidFill>
              </a:rPr>
            </a:br>
            <a:r>
              <a:rPr lang="tr-TR" b="1" dirty="0">
                <a:solidFill>
                  <a:srgbClr val="FFC000"/>
                </a:solidFill>
              </a:rPr>
              <a:t>Giriş </a:t>
            </a:r>
            <a:br>
              <a:rPr lang="tr-TR" b="1" dirty="0">
                <a:solidFill>
                  <a:srgbClr val="FFC000"/>
                </a:solidFill>
              </a:rPr>
            </a:b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tr-TR" dirty="0">
                <a:solidFill>
                  <a:schemeClr val="bg1"/>
                </a:solidFill>
              </a:rPr>
              <a:t>Dünya Tabipler Birliği (DTB) Helsinki Bildirgesi'ni, </a:t>
            </a:r>
            <a:r>
              <a:rPr lang="tr-TR" u="sng" dirty="0">
                <a:solidFill>
                  <a:srgbClr val="FFFF00"/>
                </a:solidFill>
              </a:rPr>
              <a:t>insanlara ait tanımlanabilir materyal ya da veriyi kullanan araştırmalar da dahil</a:t>
            </a:r>
            <a:r>
              <a:rPr lang="tr-TR" u="sng" dirty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olmak üzere, insanlar üzerindeki tıbbi araştırmalarla ilgili ek ilkelerine yer veren bir açıklama olarak hazırlamıştır.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Bildirge bir bütün olarak okunup kavranmalı, içerdiği her paragraf ilgili diğer tüm paragraflarla birlikte düşünülerek uygulanmalıdır.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Bildirge </a:t>
            </a:r>
            <a:r>
              <a:rPr lang="tr-TR" u="sng" dirty="0">
                <a:solidFill>
                  <a:srgbClr val="FFFF00"/>
                </a:solidFill>
              </a:rPr>
              <a:t>hekimler tarafından benimsenmiş olsa da, DTB bu ilkelerin tıbbi araştırmalarda yer alan tüm bireyler, ekipler ve kuruluşlar tarafından </a:t>
            </a:r>
            <a:r>
              <a:rPr lang="tr-TR" u="sng" dirty="0">
                <a:solidFill>
                  <a:schemeClr val="bg1"/>
                </a:solidFill>
              </a:rPr>
              <a:t>savunulması </a:t>
            </a:r>
            <a:r>
              <a:rPr lang="tr-TR" dirty="0">
                <a:solidFill>
                  <a:schemeClr val="bg1"/>
                </a:solidFill>
              </a:rPr>
              <a:t>gerektiğini, çünkü bu ilkelerin hem hastalar hem de sağlıklı gönüllüler dahil olmak üzere tüm araştırma katılımcılarına saygı gösterilmesi ve korunması için temel olduğunu vurgular…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6573DA-33E6-3D15-31F8-CF4003A3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D00-B3AD-413B-B975-B3E497FDFCED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F3FC10-CDDF-4768-DC86-CDBBFAC0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C000"/>
                </a:solidFill>
              </a:rPr>
              <a:t>Dünya Tabipler Birliği (DTB) Helsinki Bildirgesi</a:t>
            </a:r>
            <a:br>
              <a:rPr lang="tr-TR" sz="3200" dirty="0">
                <a:solidFill>
                  <a:srgbClr val="FFC000"/>
                </a:solidFill>
              </a:rPr>
            </a:br>
            <a:r>
              <a:rPr lang="tr-TR" sz="3200" dirty="0">
                <a:solidFill>
                  <a:srgbClr val="FFC000"/>
                </a:solidFill>
              </a:rPr>
              <a:t>2024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Giriş 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Genel İlkeler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Riskler, Yükler ve Yararlar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Savunmasız  Birey Grup ve Topluluklar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Bilimsel Gereklilikler ve Araştırma Protokolleri 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Araştırma Etik Kurulları</a:t>
            </a:r>
            <a:r>
              <a:rPr lang="tr-TR" sz="2400" dirty="0">
                <a:solidFill>
                  <a:srgbClr val="FFC000"/>
                </a:solidFill>
              </a:rPr>
              <a:t> 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Özel Yaşam ve Gizliliğin Korunması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Özgür ve Aydınlatılmış Onam </a:t>
            </a:r>
          </a:p>
          <a:p>
            <a:r>
              <a:rPr lang="tr-TR" sz="2400" b="1" dirty="0" err="1">
                <a:solidFill>
                  <a:schemeClr val="bg1"/>
                </a:solidFill>
              </a:rPr>
              <a:t>Plasebo</a:t>
            </a:r>
            <a:r>
              <a:rPr lang="tr-TR" sz="2400" b="1" dirty="0">
                <a:solidFill>
                  <a:schemeClr val="bg1"/>
                </a:solidFill>
              </a:rPr>
              <a:t> Kullanımı 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Araştırma Sonrasına İlişkin Hükümler</a:t>
            </a:r>
          </a:p>
          <a:p>
            <a:r>
              <a:rPr lang="tr-TR" sz="2600" b="1" dirty="0">
                <a:solidFill>
                  <a:schemeClr val="bg1"/>
                </a:solidFill>
              </a:rPr>
              <a:t>Araştırmaların Kayıt Edilmesi, Bulguların Yayımlanması ve Yaygınlaştırılması </a:t>
            </a:r>
          </a:p>
          <a:p>
            <a:r>
              <a:rPr lang="tr-TR" sz="2600" b="1" dirty="0">
                <a:solidFill>
                  <a:schemeClr val="bg1"/>
                </a:solidFill>
              </a:rPr>
              <a:t>Klinik Uygulamalarda Kanıtlanmamış Girişimlerin Kullanımı   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46D173-9041-747C-75C8-056E054B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E986-3601-4FB1-B1C0-5DDF445A0AC8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FAE90B-C8A9-CD5E-25E2-29E38843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Biyoetiğin</a:t>
            </a:r>
            <a:r>
              <a:rPr lang="tr-T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Temel Soruları</a:t>
            </a:r>
            <a:br>
              <a:rPr lang="tr-T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Yaşam, sağlık bilimleri ve </a:t>
            </a:r>
            <a:r>
              <a:rPr lang="tr-TR" sz="24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biyoteknolojideki</a:t>
            </a:r>
            <a:r>
              <a:rPr lang="tr-T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gelişmeler karşısında</a:t>
            </a:r>
          </a:p>
          <a:p>
            <a:pPr algn="just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Ne yapılmalıdır? Neye nereye kadar izin verilebilir? Yapılması mümkün olan her şey yapılmalı mıdır, yoksa bir sınırlama getirilecek midir? Nasıl?</a:t>
            </a:r>
          </a:p>
          <a:p>
            <a:pPr algn="just">
              <a:buFont typeface="Wingdings" pitchFamily="2" charset="2"/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Gerekli olan ile olmayan, izin verilebilir olan ile olmayan arasındaki sınır nasıl temellendirilebilir? Neyin yasaklanması nasıl temellendirilecektir? 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A95D48B-5CBB-1BF5-67F2-ADBFEEB6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7A05-C3ED-4BAA-830B-154E8F401777}" type="datetime1">
              <a:rPr lang="tr-TR" smtClean="0"/>
              <a:t>15.04.2025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3545F4-2C59-74BF-7595-BF9FCD65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r-TR" sz="3600">
                <a:solidFill>
                  <a:schemeClr val="hlink"/>
                </a:solidFill>
              </a:rPr>
              <a:t>Neden Araştırma?</a:t>
            </a:r>
            <a:br>
              <a:rPr lang="tr-TR" sz="3600">
                <a:solidFill>
                  <a:schemeClr val="hlink"/>
                </a:solidFill>
              </a:rPr>
            </a:br>
            <a:r>
              <a:rPr lang="tr-TR" sz="2800" i="1">
                <a:solidFill>
                  <a:schemeClr val="hlink"/>
                </a:solidFill>
              </a:rPr>
              <a:t>Neden Araştırma Etiği?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tr-TR" sz="2400" b="1" dirty="0"/>
          </a:p>
          <a:p>
            <a:pPr algn="just">
              <a:lnSpc>
                <a:spcPct val="80000"/>
              </a:lnSpc>
              <a:defRPr/>
            </a:pPr>
            <a:r>
              <a:rPr lang="tr-TR" sz="2400" b="1" dirty="0"/>
              <a:t>Binlerce araştırmacı ve idareci, yüz binlerce gönüllü katılımcı, milyarlarca dolar, promosyonlar, kârlar ve verilen sözler, umutlar... </a:t>
            </a:r>
          </a:p>
          <a:p>
            <a:pPr algn="just">
              <a:lnSpc>
                <a:spcPct val="80000"/>
              </a:lnSpc>
              <a:defRPr/>
            </a:pPr>
            <a:r>
              <a:rPr lang="tr-TR" sz="2400" b="1" dirty="0">
                <a:solidFill>
                  <a:schemeClr val="hlink"/>
                </a:solidFill>
              </a:rPr>
              <a:t>Araştırmacı-hekimlerin akademik kariyerleri ve mesleki ünleri, onların kuvvetli finans kaynaklarına erişimleri, yaptıkları araştırmalar ve yayınlarla ilişkilidir.</a:t>
            </a:r>
            <a:r>
              <a:rPr lang="tr-TR" sz="2400" b="1" dirty="0"/>
              <a:t> </a:t>
            </a:r>
          </a:p>
          <a:p>
            <a:pPr algn="just">
              <a:lnSpc>
                <a:spcPct val="80000"/>
              </a:lnSpc>
              <a:defRPr/>
            </a:pPr>
            <a:r>
              <a:rPr lang="tr-TR" sz="2400" b="1" dirty="0"/>
              <a:t>Tıbbi araştırma enstitülerinin ve araştırıcılarının tanınmışlıkları; önemli araştırma programları geliştirme ve en üst düzeyde araştırmacıları çekebilme konusundaki yeteneklerinden ve artan oranda da ilaç sanayi ile ticari, teknoloji transferi ortaklıklarına girişebilmelerinden kaynaklanmaktadır. 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AD6EEB5-D6CE-D6E5-A52E-F16B6FEC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6ABE-003E-4BA0-8E8B-813A9AF535DF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BFCC877-0ADD-129A-72BB-9CA94E5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tr-TR" sz="2400" b="1" dirty="0"/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/>
              <a:t>Bunları bütünleyen şekilde, </a:t>
            </a:r>
            <a:r>
              <a:rPr lang="tr-TR" sz="2400" b="1" dirty="0" err="1"/>
              <a:t>farmasötik</a:t>
            </a:r>
            <a:r>
              <a:rPr lang="tr-TR" sz="2400" b="1" dirty="0"/>
              <a:t>, ilaç-cihaz ve </a:t>
            </a:r>
            <a:r>
              <a:rPr lang="tr-TR" sz="2400" b="1" dirty="0" err="1"/>
              <a:t>biyoteknoloji</a:t>
            </a:r>
            <a:r>
              <a:rPr lang="tr-TR" sz="2400" b="1" dirty="0"/>
              <a:t> şirketlerinin uzun dönemli ihtiyaçları, tıp merkezlerinin 5 unsuruna bağlıdır: </a:t>
            </a:r>
            <a:r>
              <a:rPr lang="tr-TR" sz="2400" b="1" dirty="0">
                <a:solidFill>
                  <a:schemeClr val="hlink"/>
                </a:solidFill>
              </a:rPr>
              <a:t>hastalar, prestij, patentler, yayınlar ve elemanlar. </a:t>
            </a:r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/>
              <a:t>Bu döngüyü tamamlamak için başta ABD olmak üzere gelişmiş ülke hükümetleri tıbbi teknolojiyi ve güçlü biyomedikal  endüstriyi; ticaret dengelerini iyileştirmek, ekonomik rekabet gücünü artırmak ve vatandaşları için yaşamı daha kolay hale getirmek için önemli birer unsur olarak görmektedir.</a:t>
            </a:r>
            <a:endParaRPr lang="tr-TR" sz="2400" dirty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sz="3600" dirty="0">
                <a:solidFill>
                  <a:schemeClr val="hlink"/>
                </a:solidFill>
              </a:rPr>
              <a:t>Neden Araştırma?</a:t>
            </a:r>
            <a:br>
              <a:rPr lang="tr-TR" sz="3600" dirty="0">
                <a:solidFill>
                  <a:schemeClr val="hlink"/>
                </a:solidFill>
              </a:rPr>
            </a:br>
            <a:r>
              <a:rPr lang="tr-TR" sz="2800" i="1" dirty="0">
                <a:solidFill>
                  <a:schemeClr val="hlink"/>
                </a:solidFill>
              </a:rPr>
              <a:t>Neden Araştırma Etiği?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CD64464-700C-56C2-904D-849F7BD3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8A50-F7D0-457F-8993-BC604D5D0B6C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67674A6-73A0-C473-6155-5213EC45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525"/>
            <a:ext cx="8351837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F2AA-8290-4486-8613-5DE3CF5FAE54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NÖB, HÜTF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33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4421188" cy="95410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Neden</a:t>
            </a:r>
            <a:r>
              <a:rPr lang="en-US" altLang="zh-H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tr-TR" altLang="zh-H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Araştırma / </a:t>
            </a:r>
            <a:r>
              <a:rPr lang="en-US" altLang="zh-HK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Yayın</a:t>
            </a:r>
            <a:r>
              <a:rPr lang="en-US" altLang="zh-H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yapıyoruz</a:t>
            </a:r>
            <a:r>
              <a:rPr lang="en-US" altLang="zh-H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?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5076056" y="260648"/>
            <a:ext cx="3733800" cy="1295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31160" y="692696"/>
            <a:ext cx="4112840" cy="4616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Şöhret</a:t>
            </a:r>
            <a:r>
              <a:rPr lang="en-US" altLang="zh-H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, </a:t>
            </a:r>
            <a:r>
              <a:rPr lang="en-US" altLang="zh-HK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Ün</a:t>
            </a:r>
            <a:r>
              <a:rPr lang="en-US" altLang="zh-H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/ </a:t>
            </a:r>
            <a:r>
              <a:rPr lang="en-US" altLang="zh-HK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Eğlence</a:t>
            </a:r>
            <a:r>
              <a:rPr lang="en-US" altLang="zh-H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, </a:t>
            </a:r>
            <a:r>
              <a:rPr lang="en-US" altLang="zh-HK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zevk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55576" y="1628800"/>
            <a:ext cx="34290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87624" y="1916832"/>
            <a:ext cx="288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Egoistik</a:t>
            </a:r>
            <a:r>
              <a:rPr lang="en-US" altLang="zh-HK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güdüler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27584" y="2780928"/>
            <a:ext cx="3660874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Yayında</a:t>
            </a:r>
            <a:r>
              <a:rPr lang="en-US" altLang="zh-H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ismini</a:t>
            </a:r>
            <a:r>
              <a:rPr lang="en-US" altLang="zh-H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görmek</a:t>
            </a:r>
            <a:endParaRPr lang="en-US" altLang="zh-HK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Akademik</a:t>
            </a:r>
            <a:r>
              <a:rPr lang="en-US" altLang="zh-H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Yükselme</a:t>
            </a:r>
            <a:endParaRPr lang="en-US" altLang="zh-HK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zh-HK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Finansal</a:t>
            </a:r>
            <a:r>
              <a:rPr lang="en-US" altLang="zh-H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Kazanç</a:t>
            </a:r>
            <a:endParaRPr lang="en-US" altLang="zh-HK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Bilgiyi</a:t>
            </a:r>
            <a:r>
              <a:rPr lang="en-US" altLang="zh-H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geliştirmek</a:t>
            </a:r>
            <a:endParaRPr lang="en-US" altLang="zh-HK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zh-HK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Bağlantılar</a:t>
            </a:r>
            <a:r>
              <a:rPr lang="en-US" altLang="zh-H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kurmak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364088" y="1916832"/>
            <a:ext cx="3352800" cy="838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796136" y="2204864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HK" sz="2800" i="1" dirty="0" err="1">
                <a:solidFill>
                  <a:schemeClr val="bg1"/>
                </a:solidFill>
                <a:ea typeface="PMingLiU" pitchFamily="18" charset="-120"/>
              </a:rPr>
              <a:t>Alturistik</a:t>
            </a:r>
            <a:r>
              <a:rPr lang="en-US" altLang="zh-HK" sz="2800" i="1" dirty="0">
                <a:solidFill>
                  <a:schemeClr val="bg1"/>
                </a:solidFill>
                <a:ea typeface="PMingLiU" pitchFamily="18" charset="-120"/>
              </a:rPr>
              <a:t> </a:t>
            </a:r>
            <a:r>
              <a:rPr lang="en-US" altLang="zh-HK" sz="2800" i="1" dirty="0" err="1">
                <a:solidFill>
                  <a:schemeClr val="bg1"/>
                </a:solidFill>
                <a:ea typeface="PMingLiU" pitchFamily="18" charset="-120"/>
              </a:rPr>
              <a:t>güdüler</a:t>
            </a:r>
            <a:r>
              <a:rPr lang="en-US" altLang="zh-HK" sz="2800" i="1" dirty="0">
                <a:solidFill>
                  <a:schemeClr val="bg1"/>
                </a:solidFill>
                <a:ea typeface="PMingLiU" pitchFamily="18" charset="-120"/>
              </a:rPr>
              <a:t>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076056" y="1628800"/>
            <a:ext cx="3657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220072" y="2996952"/>
            <a:ext cx="3733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H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Genellenebilir</a:t>
            </a:r>
            <a:r>
              <a:rPr lang="en-US" altLang="zh-H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tr-TR" altLang="zh-H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b</a:t>
            </a:r>
            <a:r>
              <a:rPr lang="en-US" altLang="zh-H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ilginin</a:t>
            </a:r>
            <a:r>
              <a:rPr lang="en-US" altLang="zh-H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elde</a:t>
            </a:r>
            <a:r>
              <a:rPr lang="en-US" altLang="zh-H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 </a:t>
            </a:r>
            <a:r>
              <a:rPr lang="en-US" altLang="zh-H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94"/>
                <a:ea typeface="PMingLiU" pitchFamily="18" charset="-120"/>
              </a:rPr>
              <a:t>edilmesi</a:t>
            </a:r>
            <a:endParaRPr lang="en-US" altLang="zh-HK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-94"/>
              <a:ea typeface="PMingLiU" pitchFamily="18" charset="-120"/>
            </a:endParaRPr>
          </a:p>
        </p:txBody>
      </p:sp>
      <p:sp>
        <p:nvSpPr>
          <p:cNvPr id="8205" name="1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latin typeface="Times New Roman" pitchFamily="18" charset="0"/>
              </a:rPr>
              <a:t>NÖB, HÜTF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4355976" y="5085184"/>
            <a:ext cx="4572000" cy="156966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endParaRPr lang="tr-TR" dirty="0"/>
          </a:p>
          <a:p>
            <a:pPr algn="ctr"/>
            <a:r>
              <a:rPr lang="tr-TR" sz="2000" b="1" i="1" dirty="0">
                <a:solidFill>
                  <a:srgbClr val="002060"/>
                </a:solidFill>
              </a:rPr>
              <a:t>Bir insanı ahlaken eğitmeden sadece zihnen eğitmek topluma bir bela kazandırmaktır </a:t>
            </a:r>
            <a:endParaRPr lang="tr-TR" b="1" dirty="0">
              <a:solidFill>
                <a:srgbClr val="002060"/>
              </a:solidFill>
            </a:endParaRPr>
          </a:p>
          <a:p>
            <a:r>
              <a:rPr lang="tr-TR" b="1" dirty="0">
                <a:solidFill>
                  <a:srgbClr val="002060"/>
                </a:solidFill>
              </a:rPr>
              <a:t>Franklin D. Roosevelt 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0823A3C-06EA-2E7E-E1CE-675F7F5F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572E-0D44-4BB0-8477-032FEBB23F01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FBF68A2-5477-BFB3-A303-1D8B4281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b="1" dirty="0"/>
              <a:t>Gönüllü Katılımcı</a:t>
            </a:r>
            <a:r>
              <a:rPr lang="en-US" sz="3600" b="1" dirty="0"/>
              <a:t> </a:t>
            </a:r>
            <a:r>
              <a:rPr lang="en-US" sz="3600" b="1" dirty="0" err="1"/>
              <a:t>için</a:t>
            </a:r>
            <a:r>
              <a:rPr lang="en-US" sz="3600" b="1" dirty="0"/>
              <a:t> Risk/</a:t>
            </a:r>
            <a:r>
              <a:rPr lang="en-US" sz="3600" b="1" dirty="0" err="1"/>
              <a:t>Yarar</a:t>
            </a:r>
            <a:r>
              <a:rPr lang="en-US" sz="3600" b="1" dirty="0"/>
              <a:t> </a:t>
            </a:r>
            <a:r>
              <a:rPr lang="en-US" sz="3600" b="1" dirty="0" err="1"/>
              <a:t>Değerlendirmesi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206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Minimal Risk</a:t>
            </a:r>
            <a:endParaRPr lang="tr-TR" b="1" dirty="0">
              <a:solidFill>
                <a:srgbClr val="FFFF00"/>
              </a:solidFill>
            </a:endParaRPr>
          </a:p>
          <a:p>
            <a:pPr algn="ctr" eaLnBrk="1" hangingPunct="1">
              <a:buNone/>
              <a:defRPr/>
            </a:pPr>
            <a:endParaRPr lang="tr-TR" dirty="0"/>
          </a:p>
          <a:p>
            <a:pPr algn="just" eaLnBrk="1" hangingPunct="1">
              <a:buNone/>
              <a:defRPr/>
            </a:pPr>
            <a:r>
              <a:rPr lang="tr-TR" b="1" dirty="0">
                <a:solidFill>
                  <a:schemeClr val="bg1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Araştırmadan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beklenen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zararın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rahatsızlığın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olasılığının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büyüklüğünün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kendi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başına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günlük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yaşamda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rutin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fiziksel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psikolojik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inceleme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testler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sırasında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olağan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şekilde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karşılaşılanlardan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daha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büyük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olmadığını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anlatır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D55ACF7-C91E-40E4-F6B1-19BF784C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CCE-459F-4532-850E-010DA7094366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1B3388D-299F-4C20-5D1A-BDE59A9A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7772400" cy="4114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endParaRPr lang="tr-TR" sz="2800" dirty="0"/>
          </a:p>
          <a:p>
            <a:pPr>
              <a:defRPr/>
            </a:pPr>
            <a:r>
              <a:rPr lang="tr-TR" sz="2800" dirty="0"/>
              <a:t>A</a:t>
            </a:r>
            <a:r>
              <a:rPr lang="tr-TR" sz="2800" dirty="0">
                <a:cs typeface="Times New Roman" charset="0"/>
              </a:rPr>
              <a:t>raşt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rma etiği son y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llarda</a:t>
            </a:r>
            <a:r>
              <a:rPr lang="tr-TR" sz="2800" dirty="0"/>
              <a:t> </a:t>
            </a:r>
            <a:r>
              <a:rPr lang="tr-TR" sz="2800" dirty="0">
                <a:cs typeface="Times New Roman" charset="0"/>
              </a:rPr>
              <a:t>neden bu kadar önem kazand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? 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>
                <a:cs typeface="Times New Roman" charset="0"/>
              </a:rPr>
              <a:t>Etiğin doğas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 ve kapsam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 nedir?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>
                <a:cs typeface="Times New Roman" charset="0"/>
              </a:rPr>
              <a:t>Etiğin </a:t>
            </a:r>
            <a:r>
              <a:rPr lang="tr-TR" sz="2800" dirty="0"/>
              <a:t>biyo</a:t>
            </a:r>
            <a:r>
              <a:rPr lang="tr-TR" sz="2800" dirty="0">
                <a:cs typeface="Times New Roman" charset="0"/>
              </a:rPr>
              <a:t>medikal araşt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rmalarda oynad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ğ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 ya da oynamas</a:t>
            </a:r>
            <a:r>
              <a:rPr lang="tr-TR" sz="2800" b="1" dirty="0"/>
              <a:t>ı</a:t>
            </a:r>
            <a:r>
              <a:rPr lang="tr-TR" sz="2800" dirty="0">
                <a:cs typeface="Times New Roman" charset="0"/>
              </a:rPr>
              <a:t> gereken rol nedir?</a:t>
            </a:r>
            <a:r>
              <a:rPr lang="tr-TR" sz="2800" dirty="0"/>
              <a:t> </a:t>
            </a:r>
          </a:p>
        </p:txBody>
      </p:sp>
      <p:pic>
        <p:nvPicPr>
          <p:cNvPr id="1028" name="Picture 4" descr="AE0908972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28600"/>
            <a:ext cx="752475" cy="3048000"/>
          </a:xfrm>
          <a:noFill/>
          <a:ln w="28575">
            <a:solidFill>
              <a:schemeClr val="tx1"/>
            </a:solidFill>
          </a:ln>
        </p:spPr>
      </p:pic>
      <p:graphicFrame>
        <p:nvGraphicFramePr>
          <p:cNvPr id="1026" name="Object 3072"/>
          <p:cNvGraphicFramePr>
            <a:graphicFrameLocks noChangeAspect="1"/>
          </p:cNvGraphicFramePr>
          <p:nvPr/>
        </p:nvGraphicFramePr>
        <p:xfrm flipH="1">
          <a:off x="7391400" y="228600"/>
          <a:ext cx="1546225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95640" imgH="3934080" progId="">
                  <p:embed/>
                </p:oleObj>
              </mc:Choice>
              <mc:Fallback>
                <p:oleObj name="Clip" r:id="rId3" imgW="1295640" imgH="3934080" progId="">
                  <p:embed/>
                  <p:pic>
                    <p:nvPicPr>
                      <p:cNvPr id="0" name="Object 3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391400" y="228600"/>
                        <a:ext cx="1546225" cy="4694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10" descr="Collage_euthanasia200107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76250"/>
            <a:ext cx="4286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11A39C-B65C-FD65-294E-817D0B9F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B981-8320-4F73-A3D0-60FB2DBED4B2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98CCA8A-BE3D-C808-EF65-E9888286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C000"/>
                </a:solidFill>
              </a:rPr>
              <a:t>RİSK / YARAR DEĞERLENDİRMESİ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206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r-TR" b="1" dirty="0">
                <a:solidFill>
                  <a:schemeClr val="bg1"/>
                </a:solidFill>
              </a:rPr>
              <a:t>Gönüllü </a:t>
            </a:r>
            <a:r>
              <a:rPr lang="tr-TR" b="1" dirty="0" err="1">
                <a:solidFill>
                  <a:schemeClr val="bg1"/>
                </a:solidFill>
              </a:rPr>
              <a:t>Katılmıcı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için</a:t>
            </a:r>
            <a:r>
              <a:rPr lang="en-US" b="1" dirty="0">
                <a:solidFill>
                  <a:schemeClr val="bg1"/>
                </a:solidFill>
              </a:rPr>
              <a:t> risk</a:t>
            </a:r>
            <a:r>
              <a:rPr lang="tr-TR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onlar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için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beklenen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yararlara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göre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ortaya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çıkması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beklenebilen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bilginin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önemine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göre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kabul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edilebilir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olmalıdır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Minimal </a:t>
            </a:r>
            <a:r>
              <a:rPr lang="en-US" b="1" dirty="0" err="1">
                <a:solidFill>
                  <a:schemeClr val="bg1"/>
                </a:solidFill>
              </a:rPr>
              <a:t>riskten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fazla</a:t>
            </a:r>
            <a:r>
              <a:rPr lang="en-US" b="1" dirty="0">
                <a:solidFill>
                  <a:schemeClr val="bg1"/>
                </a:solidFill>
              </a:rPr>
              <a:t> risk </a:t>
            </a:r>
            <a:r>
              <a:rPr lang="en-US" b="1" dirty="0" err="1">
                <a:solidFill>
                  <a:schemeClr val="bg1"/>
                </a:solidFill>
              </a:rPr>
              <a:t>içeren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tüm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araştırmalar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özel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değerlendirilmelidir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89538A6-1003-44A6-78ED-7BDB976F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9C7-E33D-4D90-8F7E-97E60145E1F8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3A9CE17-935D-1180-91E7-398AAB23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tr-TR" sz="31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tr-TR" sz="3100" b="1" dirty="0">
                <a:solidFill>
                  <a:srgbClr val="FFC000"/>
                </a:solidFill>
                <a:cs typeface="Times New Roman" pitchFamily="18" charset="0"/>
              </a:rPr>
              <a:t>Helsinki Bildirgesi düzeltilmiş </a:t>
            </a:r>
            <a:r>
              <a:rPr lang="tr-TR" sz="3100" b="1" dirty="0">
                <a:solidFill>
                  <a:srgbClr val="FFC000"/>
                </a:solidFill>
              </a:rPr>
              <a:t>5.</a:t>
            </a:r>
            <a:r>
              <a:rPr lang="tr-TR" sz="3100" b="1" dirty="0">
                <a:solidFill>
                  <a:srgbClr val="FFC000"/>
                </a:solidFill>
                <a:cs typeface="Times New Roman" pitchFamily="18" charset="0"/>
              </a:rPr>
              <a:t> Versiyon</a:t>
            </a:r>
            <a:r>
              <a:rPr lang="tr-TR" sz="3100" b="1" dirty="0">
                <a:solidFill>
                  <a:srgbClr val="FFC000"/>
                </a:solidFill>
              </a:rPr>
              <a:t>u</a:t>
            </a:r>
            <a:r>
              <a:rPr lang="tr-TR" sz="3100" b="1" dirty="0">
                <a:solidFill>
                  <a:srgbClr val="FFC000"/>
                </a:solidFill>
                <a:cs typeface="Times New Roman" pitchFamily="18" charset="0"/>
              </a:rPr>
              <a:t> Dünya Hekimler Birliğinin 52. Genel Kurulu Ekim 2000 </a:t>
            </a:r>
            <a:r>
              <a:rPr lang="tr-TR" sz="3100" b="1" dirty="0">
                <a:solidFill>
                  <a:srgbClr val="FFC000"/>
                </a:solidFill>
              </a:rPr>
              <a:t>   </a:t>
            </a:r>
            <a:r>
              <a:rPr lang="tr-TR" sz="3100" b="1" dirty="0" err="1">
                <a:solidFill>
                  <a:srgbClr val="FFC000"/>
                </a:solidFill>
                <a:cs typeface="Times New Roman" pitchFamily="18" charset="0"/>
              </a:rPr>
              <a:t>Edinburg</a:t>
            </a:r>
            <a:r>
              <a:rPr lang="tr-TR" sz="3100" b="1" dirty="0">
                <a:solidFill>
                  <a:srgbClr val="FFC000"/>
                </a:solidFill>
                <a:cs typeface="Times New Roman" pitchFamily="18" charset="0"/>
              </a:rPr>
              <a:t>- İskoçya</a:t>
            </a:r>
            <a:r>
              <a:rPr lang="tr-TR" sz="3100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br>
              <a:rPr lang="tr-TR" sz="3200" dirty="0">
                <a:cs typeface="Times New Roman" pitchFamily="18" charset="0"/>
              </a:rPr>
            </a:br>
            <a:endParaRPr lang="tr-TR" sz="3200" dirty="0"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solidFill>
            <a:schemeClr val="tx2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just" eaLnBrk="1" hangingPunct="1">
              <a:defRPr/>
            </a:pPr>
            <a:endParaRPr lang="tr-TR" sz="2400" b="1" dirty="0">
              <a:solidFill>
                <a:srgbClr val="FFFF00"/>
              </a:solidFill>
              <a:cs typeface="Times New Roman" charset="0"/>
            </a:endParaRPr>
          </a:p>
          <a:p>
            <a:pPr lvl="1" algn="just" eaLnBrk="1" hangingPunct="1">
              <a:defRPr/>
            </a:pPr>
            <a:r>
              <a:rPr lang="tr-TR" sz="2400" b="1" dirty="0">
                <a:solidFill>
                  <a:srgbClr val="FFFF00"/>
                </a:solidFill>
                <a:cs typeface="Times New Roman" charset="0"/>
              </a:rPr>
              <a:t>Bildirgenin 29.maddesi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chemeClr val="bg1"/>
                </a:solidFill>
              </a:rPr>
              <a:t>k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linik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denemelerde </a:t>
            </a:r>
            <a:r>
              <a:rPr lang="tr-TR" sz="2400" b="1" dirty="0" err="1">
                <a:solidFill>
                  <a:srgbClr val="FFFF00"/>
                </a:solidFill>
                <a:cs typeface="Times New Roman" charset="0"/>
              </a:rPr>
              <a:t>plasebo</a:t>
            </a:r>
            <a:r>
              <a:rPr lang="tr-TR" sz="2400" b="1" dirty="0">
                <a:cs typeface="Times New Roman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kullanılması</a:t>
            </a:r>
            <a:r>
              <a:rPr lang="tr-TR" sz="2400" b="1" dirty="0">
                <a:solidFill>
                  <a:schemeClr val="bg1"/>
                </a:solidFill>
              </a:rPr>
              <a:t> ile ilgilidir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: yeni tedaviler </a:t>
            </a:r>
            <a:r>
              <a:rPr lang="tr-TR" sz="2400" b="1" dirty="0" err="1">
                <a:solidFill>
                  <a:schemeClr val="bg1"/>
                </a:solidFill>
                <a:cs typeface="Times New Roman" charset="0"/>
              </a:rPr>
              <a:t>plasebo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 ile değil, </a:t>
            </a:r>
            <a:r>
              <a:rPr lang="tr-TR" sz="2400" b="1" dirty="0">
                <a:solidFill>
                  <a:srgbClr val="FFFF00"/>
                </a:solidFill>
                <a:cs typeface="Times New Roman" charset="0"/>
              </a:rPr>
              <a:t>“günümüzde mevcut en iyi” 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tedavi ile karşılaştırılarak sınanmalıdır; </a:t>
            </a:r>
            <a:r>
              <a:rPr lang="tr-TR" sz="2400" b="1" dirty="0" err="1">
                <a:solidFill>
                  <a:schemeClr val="bg1"/>
                </a:solidFill>
                <a:cs typeface="Times New Roman" charset="0"/>
              </a:rPr>
              <a:t>plasebo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 sadece kanıtlanmış herhangi bir tedavi bulunmadığında kullanılabilir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  <a:p>
            <a:pPr lvl="1" algn="just" eaLnBrk="1" hangingPunct="1">
              <a:defRPr/>
            </a:pPr>
            <a:r>
              <a:rPr lang="tr-TR" sz="2400" b="1" dirty="0">
                <a:solidFill>
                  <a:srgbClr val="FFFF00"/>
                </a:solidFill>
                <a:cs typeface="Times New Roman" charset="0"/>
              </a:rPr>
              <a:t>Bildirgeni</a:t>
            </a:r>
            <a:r>
              <a:rPr lang="tr-TR" sz="2400" b="1" dirty="0">
                <a:solidFill>
                  <a:srgbClr val="FFFF00"/>
                </a:solidFill>
              </a:rPr>
              <a:t>n</a:t>
            </a:r>
            <a:r>
              <a:rPr lang="tr-TR" sz="2400" b="1" dirty="0">
                <a:solidFill>
                  <a:srgbClr val="FFFF00"/>
                </a:solidFill>
                <a:cs typeface="Times New Roman" charset="0"/>
              </a:rPr>
              <a:t> 30. Maddesi</a:t>
            </a:r>
            <a:r>
              <a:rPr lang="tr-TR" sz="2400" b="1" dirty="0">
                <a:cs typeface="Times New Roman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denemenin sonunda katılanlara </a:t>
            </a:r>
            <a:r>
              <a:rPr lang="tr-TR" sz="2400" b="1" dirty="0">
                <a:solidFill>
                  <a:srgbClr val="FFFF00"/>
                </a:solidFill>
                <a:cs typeface="Times New Roman" charset="0"/>
              </a:rPr>
              <a:t>“kanıtlanmış en iyi tedaviyi" 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sunmak </a:t>
            </a:r>
            <a:r>
              <a:rPr lang="tr-TR" sz="2400" b="1" dirty="0">
                <a:solidFill>
                  <a:schemeClr val="bg1"/>
                </a:solidFill>
              </a:rPr>
              <a:t>zorunluluğu ile ilgilidir.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 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218725-F6D2-D39D-96AB-1CD261A5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38C-6495-49F3-B6DE-0E091E3A8DB5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0FA98D5-3C17-297E-1B79-080E3B67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2400" b="1" dirty="0">
                <a:solidFill>
                  <a:srgbClr val="FFC000"/>
                </a:solidFill>
              </a:rPr>
              <a:t>DÜNYA TIP BİRLİĞİ HELSİNKİ BİLDİRGESİ PLASEBO MADDESİNİN AÇIKLAMA NOTU </a:t>
            </a:r>
            <a:br>
              <a:rPr lang="tr-TR" sz="2400" b="1" dirty="0">
                <a:solidFill>
                  <a:srgbClr val="FFC000"/>
                </a:solidFill>
              </a:rPr>
            </a:br>
            <a:r>
              <a:rPr lang="tr-TR" sz="2400" b="1" i="1" dirty="0">
                <a:solidFill>
                  <a:srgbClr val="FFC000"/>
                </a:solidFill>
              </a:rPr>
              <a:t>(Washington-2002)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2400" b="1" dirty="0">
                <a:solidFill>
                  <a:srgbClr val="FFFF00"/>
                </a:solidFill>
                <a:effectLst/>
              </a:rPr>
              <a:t>Kanıtlanmış bir tedavi mevcut olsa bile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plasebo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-kontrollü denemeler aşağıdaki koşullarda etik yönden kabul edilebilir</a:t>
            </a:r>
            <a:r>
              <a:rPr lang="tr-TR" sz="2400" b="1" dirty="0">
                <a:solidFill>
                  <a:schemeClr val="tx2"/>
                </a:solidFill>
                <a:effectLst/>
              </a:rPr>
              <a:t> 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2400" b="1" dirty="0">
                <a:effectLst/>
              </a:rPr>
              <a:t>Bir </a:t>
            </a:r>
            <a:r>
              <a:rPr lang="tr-TR" sz="2400" b="1" dirty="0" err="1">
                <a:effectLst/>
              </a:rPr>
              <a:t>profilaktik</a:t>
            </a:r>
            <a:r>
              <a:rPr lang="tr-TR" sz="2400" b="1" dirty="0">
                <a:effectLst/>
              </a:rPr>
              <a:t>, </a:t>
            </a:r>
            <a:r>
              <a:rPr lang="tr-TR" sz="2400" b="1" dirty="0" err="1">
                <a:effectLst/>
              </a:rPr>
              <a:t>diagnostik</a:t>
            </a:r>
            <a:r>
              <a:rPr lang="tr-TR" sz="2400" b="1" dirty="0">
                <a:effectLst/>
              </a:rPr>
              <a:t> ya da </a:t>
            </a:r>
            <a:r>
              <a:rPr lang="tr-TR" sz="2400" b="1" dirty="0" err="1">
                <a:effectLst/>
              </a:rPr>
              <a:t>terapötik</a:t>
            </a:r>
            <a:r>
              <a:rPr lang="tr-TR" sz="2400" b="1" dirty="0">
                <a:effectLst/>
              </a:rPr>
              <a:t> yöntemin, güvenilirliği ve etkinliliğini belirlemek için gerekli, zorunlu ve bilimsel olarak doğru metodolojik nedenlerle kullanımında; ya da 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2400" b="1" dirty="0" err="1">
                <a:effectLst/>
              </a:rPr>
              <a:t>Profilaktik</a:t>
            </a:r>
            <a:r>
              <a:rPr lang="tr-TR" sz="2400" b="1" dirty="0">
                <a:effectLst/>
              </a:rPr>
              <a:t>, </a:t>
            </a:r>
            <a:r>
              <a:rPr lang="tr-TR" sz="2400" b="1" dirty="0" err="1">
                <a:effectLst/>
              </a:rPr>
              <a:t>diagnostik</a:t>
            </a:r>
            <a:r>
              <a:rPr lang="tr-TR" sz="2400" b="1" dirty="0">
                <a:effectLst/>
              </a:rPr>
              <a:t> ya da </a:t>
            </a:r>
            <a:r>
              <a:rPr lang="tr-TR" sz="2400" b="1" dirty="0" err="1">
                <a:effectLst/>
              </a:rPr>
              <a:t>terapötik</a:t>
            </a:r>
            <a:r>
              <a:rPr lang="tr-TR" sz="2400" b="1" dirty="0">
                <a:effectLst/>
              </a:rPr>
              <a:t> yöntem, çok önemli olmayan ve </a:t>
            </a:r>
            <a:r>
              <a:rPr lang="tr-TR" sz="2400" b="1" dirty="0" err="1">
                <a:effectLst/>
              </a:rPr>
              <a:t>plasebo</a:t>
            </a:r>
            <a:r>
              <a:rPr lang="tr-TR" sz="2400" b="1" dirty="0">
                <a:effectLst/>
              </a:rPr>
              <a:t> alan hastanın ciddi ek bir riske ya da dönüşü olmayan bir zarara uğratmadığı durumlarda araştırılmalıdır. </a:t>
            </a:r>
          </a:p>
          <a:p>
            <a:pPr eaLnBrk="1" hangingPunct="1">
              <a:defRPr/>
            </a:pPr>
            <a:endParaRPr lang="tr-TR" sz="24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09FC961-D66F-AC6D-9842-8B543DDC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BC65-4A51-4327-A261-C2E6DEB4BC8B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85CDDBE-066B-8C62-6611-FE2095D3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C000"/>
                </a:solidFill>
              </a:rPr>
              <a:t>Helsinki 2013 ve 2024 Plasebo kullanımı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tr-TR" sz="2800" b="1" dirty="0">
              <a:solidFill>
                <a:srgbClr val="FFC000"/>
              </a:solidFill>
            </a:endParaRPr>
          </a:p>
          <a:p>
            <a:r>
              <a:rPr lang="tr-TR" sz="2800" b="1" dirty="0">
                <a:solidFill>
                  <a:srgbClr val="FFC000"/>
                </a:solidFill>
              </a:rPr>
              <a:t>Yeni bir tıbbi girişimin; yararları, riskleri, yükleri ve etkililiği, aşağıda belirtilen durumlar dışında, kanıtlanmış en iyi yöntem(</a:t>
            </a:r>
            <a:r>
              <a:rPr lang="tr-TR" sz="2800" b="1" dirty="0" err="1">
                <a:solidFill>
                  <a:srgbClr val="FFC000"/>
                </a:solidFill>
              </a:rPr>
              <a:t>ler</a:t>
            </a:r>
            <a:r>
              <a:rPr lang="tr-TR" sz="2800" b="1" dirty="0">
                <a:solidFill>
                  <a:srgbClr val="FFC000"/>
                </a:solidFill>
              </a:rPr>
              <a:t>)le karşılaştırılarak denenmelidir;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pPr lvl="1" algn="just"/>
            <a:r>
              <a:rPr lang="tr-TR" sz="2400" dirty="0">
                <a:solidFill>
                  <a:srgbClr val="FFC000"/>
                </a:solidFill>
              </a:rPr>
              <a:t> Kanıtlanmış bir girişim yoksa,</a:t>
            </a:r>
          </a:p>
          <a:p>
            <a:pPr lvl="1" algn="just"/>
            <a:r>
              <a:rPr lang="tr-TR" sz="2400" dirty="0">
                <a:solidFill>
                  <a:srgbClr val="FFC000"/>
                </a:solidFill>
              </a:rPr>
              <a:t> ya da bir girişimin etkililiği ya da güvenliğini saptamak için kanıtlanmış en iyi yöntemden daha az etkili bir girişimde bulunmanın, plasebo kullanmanın ya da  hiç girişimde bulunmamanın </a:t>
            </a:r>
            <a:r>
              <a:rPr lang="tr-TR" sz="2400" dirty="0">
                <a:solidFill>
                  <a:schemeClr val="bg1"/>
                </a:solidFill>
              </a:rPr>
              <a:t>o girişimin etkililiği ya da güvenliliğini saptamak için gerekli olduğuna ilişkin ikna edici reddedilemez ve bilimsel açıdan sağlam yöntemsel gerekçeler bulunduğunda plasebo verilebilir. </a:t>
            </a:r>
          </a:p>
          <a:p>
            <a:pPr lvl="1" algn="just"/>
            <a:r>
              <a:rPr lang="tr-TR" sz="2400" dirty="0">
                <a:solidFill>
                  <a:schemeClr val="bg1"/>
                </a:solidFill>
              </a:rPr>
              <a:t>Kanıtlanmış en iyi yöntemden daha az etkili girişim uygulanacak veya plasebo verilecek veya hiçbir girişimde bulunulmayacak </a:t>
            </a:r>
            <a:r>
              <a:rPr lang="tr-TR" sz="2400" dirty="0">
                <a:solidFill>
                  <a:srgbClr val="FFFF00"/>
                </a:solidFill>
              </a:rPr>
              <a:t>hasta katılımcıların, kanıtlanmış en iyi girişimin uygulanmamasına bağlı olarak ek bir ciddi ya da geri dönüşsüz zarara uğramayacak olmaları halinde </a:t>
            </a:r>
            <a:r>
              <a:rPr lang="tr-TR" sz="2400" dirty="0">
                <a:solidFill>
                  <a:schemeClr val="bg1"/>
                </a:solidFill>
              </a:rPr>
              <a:t>plasebo verilebilir. </a:t>
            </a:r>
          </a:p>
          <a:p>
            <a:pPr lvl="1" algn="just"/>
            <a:r>
              <a:rPr lang="tr-TR" sz="2800" u="sng" dirty="0">
                <a:solidFill>
                  <a:srgbClr val="FF0000"/>
                </a:solidFill>
              </a:rPr>
              <a:t>Bu seçeneğin kötüye kullanılmaması için azami dikkat gösterilmelidir. </a:t>
            </a:r>
          </a:p>
          <a:p>
            <a:pPr>
              <a:buNone/>
            </a:pP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CF767C-BEAF-ABB2-3323-D75302BB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44E1-DAF2-4D05-A92D-105F44C65C9D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F39F2A-6858-D88E-522C-B8DCEA44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tr-TR" sz="2800" b="1" dirty="0"/>
            </a:br>
            <a:br>
              <a:rPr lang="tr-TR" sz="2800" b="1" dirty="0"/>
            </a:br>
            <a:r>
              <a:rPr lang="tr-TR" sz="2800" b="1" dirty="0">
                <a:solidFill>
                  <a:schemeClr val="bg1"/>
                </a:solidFill>
              </a:rPr>
              <a:t>DÜNYA TIP BİRLİĞİ HELSİNKİ BİLDİRGESİ </a:t>
            </a:r>
            <a:r>
              <a:rPr lang="tr-TR" sz="2800" b="1" dirty="0">
                <a:solidFill>
                  <a:srgbClr val="FFC000"/>
                </a:solidFill>
              </a:rPr>
              <a:t>KANITLANMIŞ EN İYİ TEDAVİYİ SUNMA</a:t>
            </a:r>
            <a:r>
              <a:rPr lang="tr-TR" sz="2800" b="1" dirty="0">
                <a:solidFill>
                  <a:schemeClr val="bg1"/>
                </a:solidFill>
              </a:rPr>
              <a:t> ÜZERİNE AÇIKLAMA NOTU 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(</a:t>
            </a:r>
            <a:r>
              <a:rPr lang="tr-TR" sz="2800" b="1" i="1" dirty="0">
                <a:solidFill>
                  <a:schemeClr val="bg1"/>
                </a:solidFill>
              </a:rPr>
              <a:t>Tokyo-2004</a:t>
            </a:r>
            <a:r>
              <a:rPr lang="tr-TR" sz="2800" b="1" dirty="0">
                <a:solidFill>
                  <a:schemeClr val="bg1"/>
                </a:solidFill>
              </a:rPr>
              <a:t>)</a:t>
            </a:r>
            <a:br>
              <a:rPr lang="tr-TR" sz="2800" dirty="0"/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solidFill>
            <a:schemeClr val="accent1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tr-TR" sz="2400" dirty="0">
              <a:effectLst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2400" b="1" dirty="0">
                <a:effectLst/>
              </a:rPr>
              <a:t>Dünya Tıp Birliği bu vesile ile, 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yararlı olarak tanımlanan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profilaktik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,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diagnostik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 ve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terapötik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 prosedürlere veya diğer uygun bakım şekillerine deneme-sonrasında katılımcıların ulaşabilmesi </a:t>
            </a:r>
            <a:r>
              <a:rPr lang="tr-TR" sz="2400" b="1" dirty="0">
                <a:effectLst/>
              </a:rPr>
              <a:t>işlemlerinin, çalışmanın planlanması aşamasında tanımlanması gerekliliğini tekrar onaylar. 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2400" b="1" dirty="0">
                <a:effectLst/>
              </a:rPr>
              <a:t>Etik değerlendirme kurulunun, değerlendirme sırasında göz önünde bulundurabilmesi için, deneme-sonrası düzenlemelerin veya diğer bakım şekillerinin 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çalışma protokolünde tanımlanmış olması </a:t>
            </a:r>
            <a:r>
              <a:rPr lang="tr-TR" sz="2400" b="1" dirty="0">
                <a:effectLst/>
              </a:rPr>
              <a:t>gerekir. </a:t>
            </a:r>
          </a:p>
          <a:p>
            <a:pPr eaLnBrk="1" hangingPunct="1">
              <a:defRPr/>
            </a:pPr>
            <a:endParaRPr lang="tr-TR" sz="24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AA85F2-0735-A7F0-6CF6-B3B75655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BE44-04CA-4D47-B654-27D4A7389F0D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B9D7F72-BF6B-3FB9-07A0-595B85D2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sz="3600" dirty="0">
                <a:solidFill>
                  <a:srgbClr val="FFC000"/>
                </a:solidFill>
              </a:rPr>
              <a:t> </a:t>
            </a:r>
            <a:r>
              <a:rPr lang="tr-TR" sz="2700" b="1" dirty="0">
                <a:solidFill>
                  <a:srgbClr val="FFC000"/>
                </a:solidFill>
              </a:rPr>
              <a:t>Helsinki 2013/2024, Araştırma Sonrasına İlişkin Hükümler</a:t>
            </a:r>
            <a:br>
              <a:rPr lang="pt-BR" sz="3600" b="1" dirty="0"/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bg1"/>
                </a:solidFill>
              </a:rPr>
              <a:t>Bir klinik araştırma öncesinde, destekleyiciler ve araştırmacılar; araştırma sırasında yararlı ve makul derecede güvenli olduğu belirlenen bir girişime </a:t>
            </a:r>
            <a:r>
              <a:rPr lang="tr-TR" sz="2400" dirty="0">
                <a:solidFill>
                  <a:srgbClr val="FFC000"/>
                </a:solidFill>
              </a:rPr>
              <a:t>araştırma sonrasında gereksinim duyacak tüm katılımcıların, o girişime kendileri, sağlık sistemleri ya da hükümetlerce erişebilmeleri için </a:t>
            </a:r>
            <a:r>
              <a:rPr lang="tr-TR" sz="2400" dirty="0">
                <a:solidFill>
                  <a:schemeClr val="bg1"/>
                </a:solidFill>
              </a:rPr>
              <a:t>gerekli hazırlıkları yapmalıdır. </a:t>
            </a: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Bu gerekliliğin istisnaları araştırma etik kurulu tarafından onaylanmalıdır. Araştırma sonrası sağlanacak olanaklara ilişkin bilgiler </a:t>
            </a:r>
            <a:r>
              <a:rPr lang="tr-TR" sz="2400" dirty="0">
                <a:solidFill>
                  <a:srgbClr val="FFC000"/>
                </a:solidFill>
              </a:rPr>
              <a:t>katılımcılara, aydınlatılmış onam alma </a:t>
            </a:r>
            <a:r>
              <a:rPr lang="tr-TR" sz="2400" dirty="0">
                <a:solidFill>
                  <a:schemeClr val="bg1"/>
                </a:solidFill>
              </a:rPr>
              <a:t>sürecinde açıklanmalıdır.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0B36B7-A83C-39AF-ACE1-C15377AC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34A9-D996-49BD-A5A6-CA6D37338B5B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5437C9-356A-FE72-A75C-AA0EEC72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sz="3600" b="1" dirty="0">
                <a:solidFill>
                  <a:schemeClr val="bg1"/>
                </a:solidFill>
              </a:rPr>
              <a:t>Gönüllü Katılımcının</a:t>
            </a:r>
            <a:r>
              <a:rPr lang="en-US" sz="3600" b="1" dirty="0">
                <a:solidFill>
                  <a:schemeClr val="bg1"/>
                </a:solidFill>
              </a:rPr>
              <a:t> YETERLİĞİ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1148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tr-TR" b="1" dirty="0">
                <a:solidFill>
                  <a:srgbClr val="002060"/>
                </a:solidFill>
              </a:rPr>
              <a:t>Gönüllü katılımcının </a:t>
            </a:r>
            <a:r>
              <a:rPr lang="en-US" b="1" dirty="0" err="1">
                <a:solidFill>
                  <a:srgbClr val="002060"/>
                </a:solidFill>
              </a:rPr>
              <a:t>karar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verme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sürecine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katılma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yeteneğini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yetisini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tanımlar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tr-TR" b="1" dirty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2060"/>
                </a:solidFill>
              </a:rPr>
              <a:t>Bilişsel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rgbClr val="002060"/>
                </a:solidFill>
              </a:rPr>
              <a:t>i</a:t>
            </a:r>
            <a:r>
              <a:rPr lang="en-US" b="1" dirty="0" err="1">
                <a:solidFill>
                  <a:srgbClr val="002060"/>
                </a:solidFill>
              </a:rPr>
              <a:t>stençsel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yetiler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sağlam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olmalıdır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9C1AD53-F3BD-3A2C-3146-62B96005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1D7E-E457-41E7-963A-99DA3C4BC6C3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60007B6-A772-ACBE-4467-53B73601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dirty="0" err="1"/>
              <a:t>Onam</a:t>
            </a:r>
            <a:r>
              <a:rPr lang="en-US" sz="2800" b="1" dirty="0"/>
              <a:t> </a:t>
            </a:r>
            <a:r>
              <a:rPr lang="en-US" sz="2800" b="1" dirty="0" err="1"/>
              <a:t>verme</a:t>
            </a:r>
            <a:r>
              <a:rPr lang="en-US" sz="2800" b="1" dirty="0"/>
              <a:t> </a:t>
            </a:r>
            <a:r>
              <a:rPr lang="en-US" sz="2800" b="1" dirty="0" err="1"/>
              <a:t>yeterliğinde</a:t>
            </a:r>
            <a:r>
              <a:rPr lang="en-US" sz="2800" b="1" dirty="0"/>
              <a:t> </a:t>
            </a:r>
            <a:r>
              <a:rPr lang="en-US" sz="2800" b="1" dirty="0" err="1"/>
              <a:t>olmayanlar</a:t>
            </a:r>
            <a:r>
              <a:rPr lang="en-US" sz="2800" b="1" dirty="0"/>
              <a:t> </a:t>
            </a:r>
            <a:r>
              <a:rPr lang="en-US" sz="2800" b="1" dirty="0" err="1"/>
              <a:t>üzerinde</a:t>
            </a:r>
            <a:r>
              <a:rPr lang="en-US" sz="2800" b="1" dirty="0"/>
              <a:t> </a:t>
            </a:r>
            <a:r>
              <a:rPr lang="en-US" sz="2800" b="1" dirty="0" err="1"/>
              <a:t>araştırma</a:t>
            </a:r>
            <a:r>
              <a:rPr lang="en-US" sz="2800" b="1" dirty="0"/>
              <a:t> </a:t>
            </a:r>
            <a:r>
              <a:rPr lang="en-US" sz="2800" b="1" dirty="0" err="1"/>
              <a:t>yapma</a:t>
            </a:r>
            <a:r>
              <a:rPr lang="en-US" sz="2800" b="1" dirty="0"/>
              <a:t> </a:t>
            </a:r>
            <a:r>
              <a:rPr lang="en-US" sz="2800" b="1" dirty="0" err="1"/>
              <a:t>koşulları</a:t>
            </a:r>
            <a:r>
              <a:rPr lang="en-US" sz="2800" b="1" dirty="0"/>
              <a:t> - </a:t>
            </a:r>
            <a:r>
              <a:rPr lang="en-US" sz="2800" b="1" dirty="0" err="1">
                <a:solidFill>
                  <a:srgbClr val="FFFF00"/>
                </a:solidFill>
              </a:rPr>
              <a:t>Üç</a:t>
            </a:r>
            <a:r>
              <a:rPr lang="en-US" sz="2800" b="1" dirty="0">
                <a:solidFill>
                  <a:srgbClr val="FFFF00"/>
                </a:solidFill>
              </a:rPr>
              <a:t>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  <a:solidFill>
            <a:schemeClr val="bg1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Onam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Modeli</a:t>
            </a:r>
            <a:r>
              <a:rPr lang="en-US" sz="2800" dirty="0">
                <a:solidFill>
                  <a:srgbClr val="FFFF00"/>
                </a:solidFill>
              </a:rPr>
              <a:t> -</a:t>
            </a:r>
            <a:r>
              <a:rPr lang="en-US" sz="2800" dirty="0"/>
              <a:t> </a:t>
            </a:r>
            <a:r>
              <a:rPr lang="en-US" sz="2800" b="1" dirty="0" err="1"/>
              <a:t>Deneğin</a:t>
            </a:r>
            <a:r>
              <a:rPr lang="en-US" sz="2800" b="1" dirty="0"/>
              <a:t> </a:t>
            </a:r>
            <a:r>
              <a:rPr lang="en-US" sz="2800" b="1" dirty="0" err="1"/>
              <a:t>amaçlaştırılmasının</a:t>
            </a:r>
            <a:r>
              <a:rPr lang="en-US" sz="2800" b="1" dirty="0"/>
              <a:t> </a:t>
            </a:r>
            <a:r>
              <a:rPr lang="en-US" sz="2800" b="1" dirty="0" err="1"/>
              <a:t>ancak</a:t>
            </a:r>
            <a:r>
              <a:rPr lang="en-US" sz="2800" b="1" dirty="0"/>
              <a:t> </a:t>
            </a:r>
            <a:r>
              <a:rPr lang="en-US" sz="2800" b="1" dirty="0" err="1"/>
              <a:t>deneğin</a:t>
            </a:r>
            <a:r>
              <a:rPr lang="en-US" sz="2800" b="1" dirty="0"/>
              <a:t> </a:t>
            </a:r>
            <a:r>
              <a:rPr lang="en-US" sz="2800" b="1" dirty="0" err="1"/>
              <a:t>özerk</a:t>
            </a:r>
            <a:r>
              <a:rPr lang="en-US" sz="2800" b="1" dirty="0"/>
              <a:t> </a:t>
            </a:r>
            <a:r>
              <a:rPr lang="en-US" sz="2800" b="1" dirty="0" err="1"/>
              <a:t>kararıyla</a:t>
            </a:r>
            <a:r>
              <a:rPr lang="en-US" sz="2800" b="1" dirty="0"/>
              <a:t> </a:t>
            </a:r>
            <a:r>
              <a:rPr lang="en-US" sz="2800" b="1" dirty="0" err="1"/>
              <a:t>olabileceğini</a:t>
            </a:r>
            <a:r>
              <a:rPr lang="en-US" sz="2800" b="1" dirty="0"/>
              <a:t> </a:t>
            </a:r>
            <a:r>
              <a:rPr lang="en-US" sz="2800" b="1" dirty="0" err="1"/>
              <a:t>ileri</a:t>
            </a:r>
            <a:r>
              <a:rPr lang="en-US" sz="2800" b="1" dirty="0"/>
              <a:t> </a:t>
            </a:r>
            <a:r>
              <a:rPr lang="en-US" sz="2800" b="1" dirty="0" err="1"/>
              <a:t>sürerek</a:t>
            </a:r>
            <a:r>
              <a:rPr lang="en-US" sz="2800" b="1" dirty="0"/>
              <a:t>, </a:t>
            </a:r>
            <a:r>
              <a:rPr lang="en-US" sz="2800" b="1" dirty="0" err="1"/>
              <a:t>onun</a:t>
            </a:r>
            <a:r>
              <a:rPr lang="en-US" sz="2800" b="1" dirty="0"/>
              <a:t> </a:t>
            </a:r>
            <a:r>
              <a:rPr lang="en-US" sz="2800" b="1" dirty="0" err="1"/>
              <a:t>onamının</a:t>
            </a:r>
            <a:r>
              <a:rPr lang="en-US" sz="2800" b="1" dirty="0"/>
              <a:t> her </a:t>
            </a:r>
            <a:r>
              <a:rPr lang="en-US" sz="2800" b="1" dirty="0" err="1"/>
              <a:t>tür</a:t>
            </a:r>
            <a:r>
              <a:rPr lang="en-US" sz="2800" b="1" dirty="0"/>
              <a:t> </a:t>
            </a:r>
            <a:r>
              <a:rPr lang="en-US" sz="2800" b="1" dirty="0" err="1"/>
              <a:t>deneyin</a:t>
            </a:r>
            <a:r>
              <a:rPr lang="en-US" sz="2800" b="1" dirty="0"/>
              <a:t> </a:t>
            </a:r>
            <a:r>
              <a:rPr lang="en-US" sz="2800" b="1" dirty="0" err="1"/>
              <a:t>vazgeçilmez</a:t>
            </a:r>
            <a:r>
              <a:rPr lang="en-US" sz="2800" b="1" dirty="0"/>
              <a:t> </a:t>
            </a:r>
            <a:r>
              <a:rPr lang="en-US" sz="2800" b="1" dirty="0" err="1"/>
              <a:t>koşulu</a:t>
            </a:r>
            <a:r>
              <a:rPr lang="en-US" sz="2800" b="1" dirty="0"/>
              <a:t> </a:t>
            </a:r>
            <a:r>
              <a:rPr lang="en-US" sz="2800" b="1" dirty="0" err="1"/>
              <a:t>sayar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(Nuremberg </a:t>
            </a:r>
            <a:r>
              <a:rPr lang="en-US" sz="2800" b="1" dirty="0" err="1">
                <a:solidFill>
                  <a:srgbClr val="FFFF00"/>
                </a:solidFill>
              </a:rPr>
              <a:t>kodu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Yarar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Modeli</a:t>
            </a:r>
            <a:r>
              <a:rPr lang="en-US" sz="2800" b="1" dirty="0">
                <a:solidFill>
                  <a:srgbClr val="FFFF00"/>
                </a:solidFill>
              </a:rPr>
              <a:t> -</a:t>
            </a:r>
            <a:r>
              <a:rPr lang="en-US" sz="2800" b="1" dirty="0"/>
              <a:t> </a:t>
            </a:r>
            <a:r>
              <a:rPr lang="en-US" sz="2800" b="1" dirty="0" err="1"/>
              <a:t>Hasta</a:t>
            </a:r>
            <a:r>
              <a:rPr lang="en-US" sz="2800" b="1" dirty="0"/>
              <a:t> </a:t>
            </a:r>
            <a:r>
              <a:rPr lang="en-US" sz="2800" b="1" dirty="0" err="1"/>
              <a:t>için</a:t>
            </a:r>
            <a:r>
              <a:rPr lang="en-US" sz="2800" b="1" dirty="0"/>
              <a:t> </a:t>
            </a:r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yarar</a:t>
            </a:r>
            <a:r>
              <a:rPr lang="en-US" sz="2800" b="1" dirty="0"/>
              <a:t> </a:t>
            </a:r>
            <a:r>
              <a:rPr lang="en-US" sz="2800" b="1" dirty="0" err="1"/>
              <a:t>söz</a:t>
            </a:r>
            <a:r>
              <a:rPr lang="en-US" sz="2800" b="1" dirty="0"/>
              <a:t> </a:t>
            </a:r>
            <a:r>
              <a:rPr lang="en-US" sz="2800" b="1" dirty="0" err="1"/>
              <a:t>konusu</a:t>
            </a:r>
            <a:r>
              <a:rPr lang="en-US" sz="2800" b="1" dirty="0"/>
              <a:t> </a:t>
            </a:r>
            <a:r>
              <a:rPr lang="en-US" sz="2800" b="1" dirty="0" err="1"/>
              <a:t>ise</a:t>
            </a:r>
            <a:r>
              <a:rPr lang="en-US" sz="2800" b="1" dirty="0"/>
              <a:t> </a:t>
            </a:r>
            <a:r>
              <a:rPr lang="en-US" sz="2800" b="1" dirty="0" err="1"/>
              <a:t>onam</a:t>
            </a:r>
            <a:r>
              <a:rPr lang="en-US" sz="2800" b="1" dirty="0"/>
              <a:t> </a:t>
            </a:r>
            <a:r>
              <a:rPr lang="en-US" sz="2800" b="1" dirty="0" err="1"/>
              <a:t>eksikliği</a:t>
            </a:r>
            <a:r>
              <a:rPr lang="en-US" sz="2800" b="1" dirty="0"/>
              <a:t> </a:t>
            </a:r>
            <a:r>
              <a:rPr lang="en-US" sz="2800" b="1" dirty="0" err="1"/>
              <a:t>etik</a:t>
            </a:r>
            <a:r>
              <a:rPr lang="en-US" sz="2800" b="1" dirty="0"/>
              <a:t> </a:t>
            </a:r>
            <a:r>
              <a:rPr lang="en-US" sz="2800" b="1" dirty="0" err="1"/>
              <a:t>açıdan</a:t>
            </a:r>
            <a:r>
              <a:rPr lang="en-US" sz="2800" b="1" dirty="0"/>
              <a:t> </a:t>
            </a:r>
            <a:r>
              <a:rPr lang="en-US" sz="2800" b="1" dirty="0" err="1"/>
              <a:t>savunulabilir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(Helsinki </a:t>
            </a:r>
            <a:r>
              <a:rPr lang="en-US" sz="2800" b="1" dirty="0" err="1">
                <a:solidFill>
                  <a:srgbClr val="FFFF00"/>
                </a:solidFill>
              </a:rPr>
              <a:t>Bildirgesi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Riski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Asgarileştirme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Modeli</a:t>
            </a:r>
            <a:r>
              <a:rPr lang="en-US" sz="2800" b="1" dirty="0">
                <a:solidFill>
                  <a:srgbClr val="FFFF00"/>
                </a:solidFill>
              </a:rPr>
              <a:t> -</a:t>
            </a:r>
            <a:r>
              <a:rPr lang="en-US" sz="2800" b="1" dirty="0"/>
              <a:t> </a:t>
            </a:r>
            <a:r>
              <a:rPr lang="en-US" sz="2800" b="1" dirty="0" err="1"/>
              <a:t>Bireysel</a:t>
            </a:r>
            <a:r>
              <a:rPr lang="en-US" sz="2800" b="1" dirty="0"/>
              <a:t> </a:t>
            </a:r>
            <a:r>
              <a:rPr lang="en-US" sz="2800" b="1" dirty="0" err="1"/>
              <a:t>olayda</a:t>
            </a:r>
            <a:r>
              <a:rPr lang="en-US" sz="2800" b="1" dirty="0"/>
              <a:t> </a:t>
            </a:r>
            <a:r>
              <a:rPr lang="en-US" sz="2800" b="1" dirty="0" err="1"/>
              <a:t>riskin</a:t>
            </a:r>
            <a:r>
              <a:rPr lang="en-US" sz="2800" b="1" dirty="0"/>
              <a:t> </a:t>
            </a:r>
            <a:r>
              <a:rPr lang="en-US" sz="2800" b="1" dirty="0" err="1"/>
              <a:t>yararla</a:t>
            </a:r>
            <a:r>
              <a:rPr lang="en-US" sz="2800" b="1" dirty="0"/>
              <a:t> </a:t>
            </a:r>
            <a:r>
              <a:rPr lang="en-US" sz="2800" b="1" dirty="0" err="1"/>
              <a:t>orantısının</a:t>
            </a:r>
            <a:r>
              <a:rPr lang="en-US" sz="2800" b="1" dirty="0"/>
              <a:t> </a:t>
            </a:r>
            <a:r>
              <a:rPr lang="en-US" sz="2800" b="1" dirty="0" err="1"/>
              <a:t>sınanması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(Belmont </a:t>
            </a:r>
            <a:r>
              <a:rPr lang="en-US" sz="2800" b="1" dirty="0" err="1">
                <a:solidFill>
                  <a:srgbClr val="FFFF00"/>
                </a:solidFill>
              </a:rPr>
              <a:t>Raporu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Biyoetik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sözleşmesi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5C8EC6E-C513-BC73-0152-CBD45E0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8F25-D68C-4E2B-9AAC-A7DE69F8670B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3866046-F4E4-E410-20E7-DDC1150B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447800"/>
          </a:xfrm>
          <a:solidFill>
            <a:schemeClr val="accent5"/>
          </a:solidFill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FFFF00"/>
                </a:solidFill>
              </a:rPr>
              <a:t>Aydınlatılmış Onam verme yeterliğine sahip olmayan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 kişiler üzerindeki araştırmalar şu koşullar altında yapılabilir:</a:t>
            </a:r>
            <a:br>
              <a:rPr lang="tr-TR" sz="2800" b="1" dirty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4114800"/>
          </a:xfr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pPr lvl="2" algn="just" eaLnBrk="1" hangingPunct="1">
              <a:buFont typeface="Symbol" pitchFamily="18" charset="2"/>
              <a:buChar char="·"/>
              <a:defRPr/>
            </a:pPr>
            <a:r>
              <a:rPr lang="tr-TR" sz="2800" b="1" dirty="0">
                <a:solidFill>
                  <a:schemeClr val="bg1"/>
                </a:solidFill>
              </a:rPr>
              <a:t>Araştırma, onam verme yeterliğine sahip olmayan kişinin sağlığına </a:t>
            </a:r>
            <a:r>
              <a:rPr lang="tr-TR" sz="2800" b="1" dirty="0">
                <a:solidFill>
                  <a:srgbClr val="FFC000"/>
                </a:solidFill>
              </a:rPr>
              <a:t>potansiyel</a:t>
            </a:r>
            <a:r>
              <a:rPr lang="tr-TR" sz="2800" b="1" dirty="0">
                <a:solidFill>
                  <a:schemeClr val="bg1"/>
                </a:solidFill>
              </a:rPr>
              <a:t> olarak </a:t>
            </a:r>
            <a:r>
              <a:rPr lang="tr-TR" sz="2800" b="1" dirty="0">
                <a:solidFill>
                  <a:srgbClr val="FFC000"/>
                </a:solidFill>
              </a:rPr>
              <a:t>yarar</a:t>
            </a:r>
            <a:r>
              <a:rPr lang="tr-TR" sz="2800" b="1" dirty="0">
                <a:solidFill>
                  <a:schemeClr val="bg1"/>
                </a:solidFill>
              </a:rPr>
              <a:t> sağlamalıdır;</a:t>
            </a:r>
          </a:p>
          <a:p>
            <a:pPr lvl="2" algn="just" eaLnBrk="1" hangingPunct="1">
              <a:buFont typeface="Symbol" pitchFamily="18" charset="2"/>
              <a:buChar char="·"/>
              <a:defRPr/>
            </a:pPr>
            <a:r>
              <a:rPr lang="tr-TR" sz="2800" b="1" dirty="0">
                <a:solidFill>
                  <a:schemeClr val="bg1"/>
                </a:solidFill>
              </a:rPr>
              <a:t>Söz konusu yarar gerçek olmalı ve araştırmanın öngörülebilen sonuçlarını takip etmelidir;</a:t>
            </a:r>
          </a:p>
          <a:p>
            <a:pPr lvl="2" algn="just">
              <a:buFont typeface="Symbol" pitchFamily="18" charset="2"/>
              <a:buChar char="·"/>
              <a:defRPr/>
            </a:pPr>
            <a:r>
              <a:rPr lang="tr-TR" sz="2800" b="1" dirty="0">
                <a:solidFill>
                  <a:srgbClr val="FFC000"/>
                </a:solidFill>
              </a:rPr>
              <a:t>Risk, beklenen yarar ile orantısız olmamalıdır</a:t>
            </a:r>
            <a:r>
              <a:rPr lang="tr-TR" sz="2800" b="1" dirty="0">
                <a:solidFill>
                  <a:schemeClr val="bg1"/>
                </a:solidFill>
              </a:rPr>
              <a:t>; Araştırma, katılan birey için minimum risk ve minimum sıkıntı içermelidir;</a:t>
            </a:r>
          </a:p>
          <a:p>
            <a:pPr lvl="2" algn="just">
              <a:buFont typeface="Symbol" pitchFamily="18" charset="2"/>
              <a:buChar char="·"/>
              <a:defRPr/>
            </a:pPr>
            <a:r>
              <a:rPr lang="tr-TR" sz="2800" b="1" dirty="0">
                <a:solidFill>
                  <a:srgbClr val="FFC000"/>
                </a:solidFill>
              </a:rPr>
              <a:t>Tam yeterliğe sahip başka bir alternatif gönüllü bulunmamalıdır</a:t>
            </a:r>
            <a:r>
              <a:rPr lang="tr-TR" sz="2800" b="1" dirty="0">
                <a:solidFill>
                  <a:schemeClr val="bg1"/>
                </a:solidFill>
              </a:rPr>
              <a:t>;</a:t>
            </a:r>
          </a:p>
          <a:p>
            <a:pPr lvl="2" algn="just">
              <a:buFont typeface="Symbol" pitchFamily="18" charset="2"/>
              <a:buChar char="·"/>
              <a:defRPr/>
            </a:pPr>
            <a:r>
              <a:rPr lang="tr-TR" sz="2800" b="1" dirty="0">
                <a:solidFill>
                  <a:schemeClr val="bg1"/>
                </a:solidFill>
              </a:rPr>
              <a:t>Gerekli onam </a:t>
            </a:r>
            <a:r>
              <a:rPr lang="tr-TR" sz="2800" b="1" dirty="0">
                <a:solidFill>
                  <a:srgbClr val="FFC000"/>
                </a:solidFill>
              </a:rPr>
              <a:t>özel ve yazılı </a:t>
            </a:r>
            <a:r>
              <a:rPr lang="tr-TR" sz="2800" b="1" dirty="0">
                <a:solidFill>
                  <a:schemeClr val="bg1"/>
                </a:solidFill>
              </a:rPr>
              <a:t>olarak verilmelidir; </a:t>
            </a:r>
          </a:p>
          <a:p>
            <a:pPr lvl="2" algn="just">
              <a:buFont typeface="Symbol" pitchFamily="18" charset="2"/>
              <a:buChar char="·"/>
              <a:defRPr/>
            </a:pPr>
            <a:r>
              <a:rPr lang="tr-TR" sz="2800" b="1" dirty="0">
                <a:solidFill>
                  <a:schemeClr val="bg1"/>
                </a:solidFill>
              </a:rPr>
              <a:t>Araştırmaya katılacak ilgili </a:t>
            </a:r>
            <a:r>
              <a:rPr lang="tr-TR" sz="2800" b="1" dirty="0">
                <a:solidFill>
                  <a:srgbClr val="FFC000"/>
                </a:solidFill>
              </a:rPr>
              <a:t>gönüllü itiraz etmemelidir</a:t>
            </a:r>
            <a:r>
              <a:rPr lang="tr-TR" sz="2800" b="1" dirty="0">
                <a:solidFill>
                  <a:schemeClr val="bg1"/>
                </a:solidFill>
              </a:rPr>
              <a:t>. </a:t>
            </a:r>
          </a:p>
          <a:p>
            <a:pPr lvl="2" algn="just" eaLnBrk="1" hangingPunct="1">
              <a:buNone/>
              <a:defRPr/>
            </a:pPr>
            <a:endParaRPr lang="tr-TR" sz="2800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63EF91-A7A0-C88D-A8DA-4D749CB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585D-5C25-4F6B-B70B-990DB69BFF78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BC4AA39-DDE4-78AF-4D39-B9D300F2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26035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r-TR" sz="2800" b="1">
                <a:solidFill>
                  <a:schemeClr val="hlink"/>
                </a:solidFill>
              </a:rPr>
              <a:t>Hassas - kolay etkilenebilir (örselenebilir) katılımcılar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endParaRPr lang="tr-TR" sz="2000" b="1" dirty="0"/>
          </a:p>
          <a:p>
            <a:pPr algn="just">
              <a:lnSpc>
                <a:spcPct val="90000"/>
              </a:lnSpc>
              <a:defRPr/>
            </a:pPr>
            <a:r>
              <a:rPr lang="tr-TR" sz="2000" b="1" dirty="0"/>
              <a:t>İnsanlar üzerinde yürütülen araştırmalar ile ilgili temel düşünceler ve düzenlemeler birtakım skandallarla oluştuğu için, korumacılıkla desteklenmiştir. </a:t>
            </a:r>
          </a:p>
          <a:p>
            <a:pPr algn="just">
              <a:lnSpc>
                <a:spcPct val="90000"/>
              </a:lnSpc>
              <a:defRPr/>
            </a:pPr>
            <a:r>
              <a:rPr lang="tr-TR" sz="2000" b="1" dirty="0">
                <a:solidFill>
                  <a:schemeClr val="folHlink"/>
                </a:solidFill>
              </a:rPr>
              <a:t>Sosyal güçten yoksun gruplara dahil oldukları ya da bireysel özellikleri yüzünden özerklikten yoksun oldukları için hassas - kolay etkilenebilir (örselenebilir) olarak görülen denekler bu düşüncenin odak noktasını oluşturmaktadır. </a:t>
            </a:r>
          </a:p>
          <a:p>
            <a:pPr algn="just">
              <a:lnSpc>
                <a:spcPct val="90000"/>
              </a:lnSpc>
              <a:defRPr/>
            </a:pPr>
            <a:r>
              <a:rPr lang="tr-TR" sz="2000" b="1" dirty="0"/>
              <a:t>Bu araştırmaların ilgili tarafları ve araştırma etik kurulları risk-yarar değerlendirmesi ve aydınlatılmış onam alınması konusundaki gereklilikleri yerine getirirken, adil olmak açısından </a:t>
            </a:r>
            <a:r>
              <a:rPr lang="tr-TR" sz="2000" b="1" dirty="0">
                <a:solidFill>
                  <a:srgbClr val="FF0000"/>
                </a:solidFill>
              </a:rPr>
              <a:t>katılımcıların seçimi ve etkilenebilir hassas grupların katılımcı olarak kötü kullanımı </a:t>
            </a:r>
            <a:r>
              <a:rPr lang="tr-TR" sz="2000" b="1" dirty="0"/>
              <a:t>konuları önemle ele alınan konulardır. 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CC939D4-FCDD-001D-DD10-23AAC81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409-9CA8-4E64-BF75-6F2497D645EC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29039D6-0B39-47CD-A7F6-1679F077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tr-TR" sz="2800" b="1" dirty="0">
                <a:solidFill>
                  <a:srgbClr val="FFC000"/>
                </a:solidFill>
                <a:cs typeface="Times New Roman" pitchFamily="18" charset="0"/>
              </a:rPr>
              <a:t>İnsan üzerinde yapılan araştırmaların tarihçesine baktığımızda ortaya atılmış üç ayrı görüşle karşılaşırız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19 ve 20. yüzy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llardaki biyomedikal araşt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rmac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lar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n insanlar üzerinde yürüttükleri sistematik araşt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rmalar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n tarihi;</a:t>
            </a:r>
            <a:endParaRPr lang="tr-TR" sz="280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Deneyler üzerindeki kontrolleri sağlayan yol gösterici etik ilkelerin evrimi;</a:t>
            </a:r>
            <a:endParaRPr lang="tr-TR" sz="280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Araşt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rmac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lar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n etik davran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dirty="0">
                <a:solidFill>
                  <a:schemeClr val="bg1"/>
                </a:solidFill>
                <a:cs typeface="Times New Roman" charset="0"/>
              </a:rPr>
              <a:t>şla ilgili görüşlerini etkileyen etkenler.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4A78725-1698-D534-2E99-E7E79388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0D87-4EF1-46C8-990F-60CCEFD6E23E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03653B3-47EE-F06C-FA23-D8EE2547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C000"/>
                </a:solidFill>
              </a:rPr>
              <a:t>Helsinki 2024 Savunmasız Birey, Grup ve Topluluklar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>
                <a:solidFill>
                  <a:schemeClr val="bg1"/>
                </a:solidFill>
              </a:rPr>
              <a:t>Savunmasız bireyler, gruplar ya da topluluklarla gerçekleştirilecek tıbbi araştırmalar ancak </a:t>
            </a:r>
            <a:r>
              <a:rPr lang="tr-TR" dirty="0">
                <a:solidFill>
                  <a:srgbClr val="FFFF00"/>
                </a:solidFill>
              </a:rPr>
              <a:t>onların sağlık gereksinimlerine ve önceliklerine karşılık geliyorsa ve birey, grup ya da topluluk araştırma ile elde edilecek bilgi, uygulama ya da girişimlerden yarar görecekse </a:t>
            </a:r>
            <a:r>
              <a:rPr lang="tr-TR" dirty="0">
                <a:solidFill>
                  <a:schemeClr val="bg1"/>
                </a:solidFill>
              </a:rPr>
              <a:t>haklı çıkarılabilir.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 Araştırmacılar, savunmasız durumdakileri, </a:t>
            </a:r>
            <a:r>
              <a:rPr lang="tr-TR" dirty="0">
                <a:solidFill>
                  <a:srgbClr val="FFFF00"/>
                </a:solidFill>
              </a:rPr>
              <a:t>ancak o araştırma daha az savunmasız bir grup ya da toplulukta gerçekleştirilemeyeceği zaman</a:t>
            </a:r>
            <a:r>
              <a:rPr lang="tr-TR" dirty="0">
                <a:solidFill>
                  <a:schemeClr val="bg1"/>
                </a:solidFill>
              </a:rPr>
              <a:t> ya da </a:t>
            </a:r>
            <a:r>
              <a:rPr lang="tr-TR" dirty="0">
                <a:solidFill>
                  <a:srgbClr val="FFFF00"/>
                </a:solidFill>
              </a:rPr>
              <a:t>onların dışlanması yaşadıkları eşitsizlikleri sürekli kılacağı ya da ağırlaştıracağı zaman</a:t>
            </a:r>
            <a:r>
              <a:rPr lang="tr-TR" dirty="0">
                <a:solidFill>
                  <a:schemeClr val="bg1"/>
                </a:solidFill>
              </a:rPr>
              <a:t> araştırmaya dahil etmelidir.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3322AE-6FA7-2486-0290-A19CB9B5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6874-1337-4D77-8FC0-B996120C62DC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A6A7-CD02-5407-D365-F246EFC6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772400" cy="19208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hlink"/>
                </a:solidFill>
              </a:rPr>
              <a:t>KLİNİK ARAŞTIRMALARDA KADIN OLMAK!.</a:t>
            </a:r>
            <a:br>
              <a:rPr lang="tr-TR" sz="3200" b="1" dirty="0">
                <a:solidFill>
                  <a:schemeClr val="hlink"/>
                </a:solidFill>
              </a:rPr>
            </a:br>
            <a:endParaRPr lang="tr-TR" sz="3200" b="1" dirty="0"/>
          </a:p>
        </p:txBody>
      </p:sp>
      <p:pic>
        <p:nvPicPr>
          <p:cNvPr id="43011" name="Picture 6" descr="eth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04800" y="3048000"/>
            <a:ext cx="2624138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ethic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876800"/>
            <a:ext cx="11763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ethic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48000"/>
            <a:ext cx="1752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1" descr="Collage_euthanasia200107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28600"/>
            <a:ext cx="36099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3" descr="O R W H Woman logo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3048000"/>
            <a:ext cx="1905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tr-TR" sz="3600" dirty="0" err="1"/>
              <a:t>Biyoetik</a:t>
            </a:r>
            <a:r>
              <a:rPr lang="tr-TR" sz="3600" dirty="0"/>
              <a:t>, Tıp Etiği, Araştırma Etiği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002060"/>
                </a:solidFill>
              </a:rPr>
              <a:t>Sağlıklı/hasta gönüllülerle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 araşt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rma yürütmenin belirgin </a:t>
            </a:r>
            <a:r>
              <a:rPr lang="tr-TR" sz="2800" b="1" dirty="0">
                <a:solidFill>
                  <a:srgbClr val="002060"/>
                </a:solidFill>
              </a:rPr>
              <a:t>/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 belirgin olmayan nedenlerini değerlendirir ve bunlar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 anlamak için gerekli ortam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 sağlar. </a:t>
            </a:r>
            <a:endParaRPr lang="tr-TR" sz="2800" b="1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Araşt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rman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n yürütüldüğü ortamda araştırmacı-katılımcı ilişkilerinin ya da endüstri-araştırmacı  ilişkisinin ahlaki yönü konusunda yarg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lara varmam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za olanak tan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r. </a:t>
            </a:r>
            <a:endParaRPr lang="tr-TR" sz="2800" b="1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Etik değerlendirme bir iç görüş sağlar, alg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lamaya yard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mc</a:t>
            </a:r>
            <a:r>
              <a:rPr lang="tr-TR" sz="2800" b="1" dirty="0">
                <a:solidFill>
                  <a:srgbClr val="002060"/>
                </a:solidFill>
              </a:rPr>
              <a:t>ı 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olur ve öngörüşe zemin haz</a:t>
            </a:r>
            <a:r>
              <a:rPr lang="tr-TR" sz="2800" b="1" dirty="0">
                <a:solidFill>
                  <a:srgbClr val="002060"/>
                </a:solidFill>
              </a:rPr>
              <a:t>ı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rlar</a:t>
            </a:r>
            <a:r>
              <a:rPr lang="tr-TR" sz="2800" b="1" dirty="0">
                <a:solidFill>
                  <a:srgbClr val="002060"/>
                </a:solidFill>
              </a:rPr>
              <a:t>.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 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3D13B86-220A-5C9C-1EA1-5580C2E3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4EA6-8DEE-41B2-807D-9BE185FF9A8F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52A05C6-A842-B8C8-50B0-2A166A16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tr-TR" sz="3600" b="1"/>
              <a:t>Biyomedikal Etiğin dört temel ilkesi</a:t>
            </a:r>
          </a:p>
        </p:txBody>
      </p:sp>
      <p:sp>
        <p:nvSpPr>
          <p:cNvPr id="7885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772400" cy="4114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endParaRPr lang="tr-TR" sz="2800" dirty="0"/>
          </a:p>
          <a:p>
            <a:pPr algn="ctr" eaLnBrk="1" hangingPunct="1">
              <a:defRPr/>
            </a:pPr>
            <a:r>
              <a:rPr lang="tr-TR" sz="2800" b="1" dirty="0">
                <a:solidFill>
                  <a:srgbClr val="002060"/>
                </a:solidFill>
              </a:rPr>
              <a:t>Yarar sağlama ilkesi</a:t>
            </a:r>
          </a:p>
          <a:p>
            <a:pPr algn="ctr" eaLnBrk="1" hangingPunct="1">
              <a:defRPr/>
            </a:pPr>
            <a:r>
              <a:rPr lang="tr-TR" sz="2800" b="1" dirty="0">
                <a:solidFill>
                  <a:srgbClr val="002060"/>
                </a:solidFill>
              </a:rPr>
              <a:t>Zarar vermeme ilkesi “</a:t>
            </a:r>
            <a:r>
              <a:rPr lang="tr-TR" sz="2800" b="1" dirty="0" err="1">
                <a:solidFill>
                  <a:srgbClr val="002060"/>
                </a:solidFill>
              </a:rPr>
              <a:t>primum</a:t>
            </a:r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err="1">
                <a:solidFill>
                  <a:srgbClr val="002060"/>
                </a:solidFill>
              </a:rPr>
              <a:t>non</a:t>
            </a:r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err="1">
                <a:solidFill>
                  <a:srgbClr val="002060"/>
                </a:solidFill>
              </a:rPr>
              <a:t>nocere</a:t>
            </a:r>
            <a:r>
              <a:rPr lang="tr-TR" sz="2800" b="1" dirty="0">
                <a:solidFill>
                  <a:srgbClr val="002060"/>
                </a:solidFill>
              </a:rPr>
              <a:t>” (“önce zarar verme”)</a:t>
            </a:r>
          </a:p>
          <a:p>
            <a:pPr algn="ctr" eaLnBrk="1" hangingPunct="1">
              <a:defRPr/>
            </a:pPr>
            <a:r>
              <a:rPr lang="tr-TR" sz="2800" b="1" dirty="0">
                <a:solidFill>
                  <a:srgbClr val="002060"/>
                </a:solidFill>
              </a:rPr>
              <a:t>Özerkliğe saygı ilkesi (Aydınlatılmış Onam uygulaması )</a:t>
            </a:r>
          </a:p>
          <a:p>
            <a:pPr algn="ctr" eaLnBrk="1" hangingPunct="1">
              <a:defRPr/>
            </a:pPr>
            <a:r>
              <a:rPr lang="tr-TR" sz="2800" b="1" dirty="0">
                <a:solidFill>
                  <a:srgbClr val="002060"/>
                </a:solidFill>
              </a:rPr>
              <a:t>Adalet ilkesi</a:t>
            </a:r>
          </a:p>
          <a:p>
            <a:pPr eaLnBrk="1" hangingPunct="1">
              <a:defRPr/>
            </a:pPr>
            <a:endParaRPr lang="tr-TR" dirty="0"/>
          </a:p>
        </p:txBody>
      </p:sp>
      <p:graphicFrame>
        <p:nvGraphicFramePr>
          <p:cNvPr id="3074" name="Object 1030"/>
          <p:cNvGraphicFramePr>
            <a:graphicFrameLocks noChangeAspect="1"/>
          </p:cNvGraphicFramePr>
          <p:nvPr/>
        </p:nvGraphicFramePr>
        <p:xfrm>
          <a:off x="250825" y="260350"/>
          <a:ext cx="1608138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" imgW="4762440" imgH="3504600" progId="">
                  <p:embed/>
                </p:oleObj>
              </mc:Choice>
              <mc:Fallback>
                <p:oleObj name="Klip" r:id="rId2" imgW="4762440" imgH="3504600" progId="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1608138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31"/>
          <p:cNvGraphicFramePr>
            <a:graphicFrameLocks noChangeAspect="1"/>
          </p:cNvGraphicFramePr>
          <p:nvPr/>
        </p:nvGraphicFramePr>
        <p:xfrm>
          <a:off x="7740650" y="260350"/>
          <a:ext cx="1116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4" imgW="1595880" imgH="1635120" progId="">
                  <p:embed/>
                </p:oleObj>
              </mc:Choice>
              <mc:Fallback>
                <p:oleObj name="Klip" r:id="rId4" imgW="1595880" imgH="1635120" progId="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60350"/>
                        <a:ext cx="11160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D4790C2-B413-0087-885C-5D7C4FC4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5A7-0F3C-407D-964D-6E5AB86A05E5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9D8D09-9A12-3058-788A-46ED4742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3200" b="1"/>
              <a:t>ARAŞTIRMA ETİĞİNİN TEMEL İLKELERİ</a:t>
            </a:r>
            <a:endParaRPr lang="en-US" sz="36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en-US" b="1" dirty="0" err="1">
                <a:solidFill>
                  <a:srgbClr val="002060"/>
                </a:solidFill>
              </a:rPr>
              <a:t>Özerklik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/>
              <a:t>- </a:t>
            </a:r>
            <a:r>
              <a:rPr lang="en-US" b="1" dirty="0" err="1"/>
              <a:t>Aydınlatılmış</a:t>
            </a:r>
            <a:r>
              <a:rPr lang="en-US" b="1" dirty="0"/>
              <a:t> </a:t>
            </a:r>
            <a:r>
              <a:rPr lang="en-US" b="1" dirty="0" err="1"/>
              <a:t>Onam</a:t>
            </a:r>
            <a:r>
              <a:rPr lang="en-US" b="1" dirty="0"/>
              <a:t> </a:t>
            </a:r>
          </a:p>
          <a:p>
            <a:pPr algn="just" eaLnBrk="1" hangingPunct="1">
              <a:defRPr/>
            </a:pPr>
            <a:endParaRPr lang="en-US" b="1" dirty="0"/>
          </a:p>
          <a:p>
            <a:pPr algn="just" eaLnBrk="1" hangingPunct="1">
              <a:defRPr/>
            </a:pPr>
            <a:r>
              <a:rPr lang="en-US" b="1" dirty="0" err="1">
                <a:solidFill>
                  <a:srgbClr val="002060"/>
                </a:solidFill>
              </a:rPr>
              <a:t>Yararlılık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/>
              <a:t>- Risk / </a:t>
            </a:r>
            <a:r>
              <a:rPr lang="en-US" b="1" dirty="0" err="1"/>
              <a:t>Yarar</a:t>
            </a:r>
            <a:r>
              <a:rPr lang="en-US" b="1" dirty="0"/>
              <a:t> </a:t>
            </a:r>
            <a:r>
              <a:rPr lang="en-US" b="1" dirty="0" err="1"/>
              <a:t>Değerlendirmesi</a:t>
            </a:r>
            <a:endParaRPr lang="en-US" b="1" dirty="0"/>
          </a:p>
          <a:p>
            <a:pPr algn="just" eaLnBrk="1" hangingPunct="1">
              <a:defRPr/>
            </a:pPr>
            <a:endParaRPr lang="en-US" b="1" dirty="0"/>
          </a:p>
          <a:p>
            <a:pPr algn="just" eaLnBrk="1" hangingPunct="1">
              <a:defRPr/>
            </a:pPr>
            <a:r>
              <a:rPr lang="en-US" b="1" dirty="0" err="1">
                <a:solidFill>
                  <a:srgbClr val="002060"/>
                </a:solidFill>
              </a:rPr>
              <a:t>Adalet</a:t>
            </a:r>
            <a:r>
              <a:rPr lang="en-US" b="1" dirty="0"/>
              <a:t> - </a:t>
            </a:r>
            <a:r>
              <a:rPr lang="en-US" b="1" dirty="0" err="1"/>
              <a:t>Adaletin</a:t>
            </a:r>
            <a:r>
              <a:rPr lang="en-US" b="1" dirty="0"/>
              <a:t> </a:t>
            </a:r>
            <a:r>
              <a:rPr lang="en-US" b="1" dirty="0" err="1"/>
              <a:t>Gözetilmesi</a:t>
            </a:r>
            <a:r>
              <a:rPr lang="tr-TR" b="1" dirty="0"/>
              <a:t>, gönüllülerin yeterliliği ve gönüllü seçimi, </a:t>
            </a:r>
            <a:r>
              <a:rPr lang="tr-TR" b="1" dirty="0">
                <a:solidFill>
                  <a:schemeClr val="accent1"/>
                </a:solidFill>
              </a:rPr>
              <a:t>örselenebilir gönüllülerin durumu</a:t>
            </a:r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B0D5632-99B6-0732-EC75-E79257CE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DA60-8A68-4FE4-A7C1-5D84D65F01F9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42A04C4-3FF4-E5C7-7546-6B3D6B7A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tr-TR" dirty="0">
                <a:solidFill>
                  <a:srgbClr val="002060"/>
                </a:solidFill>
              </a:rPr>
              <a:t>ETİK KURULLAR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83568" y="2348880"/>
          <a:ext cx="38100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28160" imgH="1672200" progId="">
                  <p:embed/>
                </p:oleObj>
              </mc:Choice>
              <mc:Fallback>
                <p:oleObj name="Clip" r:id="rId2" imgW="1928160" imgH="1672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48880"/>
                        <a:ext cx="3810000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5132388" y="2195513"/>
          <a:ext cx="381000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14360" imgH="1247760" progId="">
                  <p:embed/>
                </p:oleObj>
              </mc:Choice>
              <mc:Fallback>
                <p:oleObj name="Clip" r:id="rId4" imgW="1314360" imgH="1247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195513"/>
                        <a:ext cx="3810000" cy="361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41AC9E7-7104-82B6-BE54-627ED5BD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571F0-FFED-475E-8F65-B12D24A7C8D9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776FFC4-FBDD-613C-E74C-3F4E5E97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0887-FBBA-4519-A0D3-F2074AB20D15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701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latin typeface="Arial" pitchFamily="34" charset="0"/>
              </a:rPr>
              <a:t>NÖB, HÜTF</a:t>
            </a:r>
          </a:p>
        </p:txBody>
      </p:sp>
      <p:pic>
        <p:nvPicPr>
          <p:cNvPr id="29700" name="Picture 5" descr="Article I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1151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53F175-A4BD-D399-1B05-81DA6D56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2F45-50ED-4119-8215-D34DC5FB8D94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0462512-6B65-A485-7E92-307263A5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GERÇEK</a:t>
            </a:r>
          </a:p>
        </p:txBody>
      </p:sp>
      <p:pic>
        <p:nvPicPr>
          <p:cNvPr id="3" name="Picture 5" descr="42-15242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4" y="666000"/>
            <a:ext cx="5859006" cy="6048000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7A1891-DEA7-DAEC-08B4-B71752D6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7ADF-BFC6-4AA4-A30B-8BD418148940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32AB41-98D5-8969-F062-C0FE3CCD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Etik Kurul</a:t>
            </a:r>
            <a:br>
              <a:rPr lang="tr-TR" dirty="0"/>
            </a:br>
            <a:br>
              <a:rPr lang="tr-TR" sz="2200" b="1" dirty="0"/>
            </a:br>
            <a:endParaRPr lang="tr-TR" sz="2200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7666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lang="tr-TR" b="1" dirty="0">
                <a:solidFill>
                  <a:srgbClr val="002060"/>
                </a:solidFill>
              </a:rPr>
              <a:t>Gönüllülerin </a:t>
            </a:r>
          </a:p>
          <a:p>
            <a:pPr lvl="2"/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b="1" dirty="0">
                <a:solidFill>
                  <a:srgbClr val="002060"/>
                </a:solidFill>
              </a:rPr>
              <a:t>hakları, güvenliği ve esenliğinin </a:t>
            </a:r>
          </a:p>
          <a:p>
            <a:pPr>
              <a:buNone/>
            </a:pPr>
            <a:r>
              <a:rPr lang="tr-TR" b="1" dirty="0">
                <a:solidFill>
                  <a:srgbClr val="002060"/>
                </a:solidFill>
              </a:rPr>
              <a:t>korunması amacıyla vardır…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081E77E-0C5D-97C9-2F3B-921912B9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5E79-F460-49D4-8393-522992679DAC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97040EA-1B1A-B693-4AF8-5D83023B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Araştırma ile ilgili diğer konuların yanı sıra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tr-TR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Gönüllülerin bilgilendirilmesinde kullanılacak yöntem ve belgeler </a:t>
            </a:r>
          </a:p>
          <a:p>
            <a:r>
              <a:rPr lang="tr-TR" dirty="0">
                <a:solidFill>
                  <a:srgbClr val="002060"/>
                </a:solidFill>
              </a:rPr>
              <a:t>Bu kişilerden alınacak olurlar hakkında </a:t>
            </a:r>
            <a:r>
              <a:rPr lang="tr-TR" b="1" dirty="0">
                <a:solidFill>
                  <a:srgbClr val="002060"/>
                </a:solidFill>
              </a:rPr>
              <a:t>bilimsel ve etik yönden görüş vermek üzere teşkil edilecek </a:t>
            </a:r>
          </a:p>
          <a:p>
            <a:r>
              <a:rPr lang="tr-TR" dirty="0">
                <a:solidFill>
                  <a:srgbClr val="002060"/>
                </a:solidFill>
              </a:rPr>
              <a:t>Türkiye İlaç ve Tıbbi Cihaz Kurumunca onaylanacak </a:t>
            </a:r>
            <a:r>
              <a:rPr lang="tr-TR" b="1" dirty="0">
                <a:solidFill>
                  <a:srgbClr val="002060"/>
                </a:solidFill>
              </a:rPr>
              <a:t>bağımsız kurullardır.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5B23DB-B520-D676-5042-D5E7B227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D2D9-0274-41EB-941F-7BD9BB8A6C91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DB8BAC-24E9-DE11-EC39-D22B082D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88640"/>
            <a:ext cx="8532440" cy="17008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tr-TR" sz="4400" dirty="0">
                <a:solidFill>
                  <a:schemeClr val="tx2"/>
                </a:solidFill>
              </a:rPr>
              <a:t>	</a:t>
            </a:r>
            <a:r>
              <a:rPr lang="tr-TR" sz="3200" b="1" dirty="0">
                <a:solidFill>
                  <a:schemeClr val="tx2"/>
                </a:solidFill>
              </a:rPr>
              <a:t>Araştırma Etiğinin tarihsel köşe taşları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2060848"/>
            <a:ext cx="8382000" cy="3278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tr-TR" b="1" u="sng" dirty="0">
                <a:solidFill>
                  <a:srgbClr val="002060"/>
                </a:solidFill>
                <a:latin typeface="Arial" charset="0"/>
              </a:rPr>
              <a:t>Tetikleyen olaylar</a:t>
            </a:r>
            <a:r>
              <a:rPr lang="en-US" b="1" u="sng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9900"/>
                </a:solidFill>
                <a:latin typeface="Arial" charset="0"/>
              </a:rPr>
              <a:t>	</a:t>
            </a:r>
            <a:r>
              <a:rPr lang="tr-TR" dirty="0">
                <a:solidFill>
                  <a:srgbClr val="FF9900"/>
                </a:solidFill>
                <a:latin typeface="Arial" charset="0"/>
              </a:rPr>
              <a:t>	</a:t>
            </a:r>
            <a:r>
              <a:rPr lang="en-US" b="1" u="sng" dirty="0">
                <a:solidFill>
                  <a:srgbClr val="002060"/>
                </a:solidFill>
                <a:latin typeface="Arial" charset="0"/>
              </a:rPr>
              <a:t>Et</a:t>
            </a:r>
            <a:r>
              <a:rPr lang="tr-TR" b="1" u="sng" dirty="0" err="1">
                <a:solidFill>
                  <a:srgbClr val="002060"/>
                </a:solidFill>
                <a:latin typeface="Arial" charset="0"/>
              </a:rPr>
              <a:t>ik</a:t>
            </a:r>
            <a:r>
              <a:rPr lang="tr-TR" b="1" u="sng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tr-TR" b="1" u="sng" dirty="0" err="1">
                <a:solidFill>
                  <a:srgbClr val="002060"/>
                </a:solidFill>
                <a:latin typeface="Arial" charset="0"/>
              </a:rPr>
              <a:t>köşetaşları</a:t>
            </a:r>
            <a:endParaRPr lang="en-US" sz="2000" b="1" u="sng" dirty="0">
              <a:solidFill>
                <a:srgbClr val="002060"/>
              </a:solidFill>
              <a:latin typeface="Arial" charset="0"/>
            </a:endParaRPr>
          </a:p>
          <a:p>
            <a:pPr eaLnBrk="0" hangingPunct="0">
              <a:defRPr/>
            </a:pPr>
            <a:endParaRPr lang="tr-TR" dirty="0">
              <a:solidFill>
                <a:srgbClr val="FFFF00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800" b="1" dirty="0">
                <a:latin typeface="Arial" charset="0"/>
              </a:rPr>
              <a:t>S</a:t>
            </a:r>
            <a:r>
              <a:rPr lang="tr-TR" sz="1800" b="1" dirty="0">
                <a:latin typeface="Arial" charset="0"/>
              </a:rPr>
              <a:t>ifiliz çalışmasının başlaması-    				1932</a:t>
            </a:r>
            <a:endParaRPr lang="en-US" sz="1800" b="1" dirty="0">
              <a:latin typeface="Arial" charset="0"/>
            </a:endParaRPr>
          </a:p>
          <a:p>
            <a:pPr eaLnBrk="0" hangingPunct="0">
              <a:spcBef>
                <a:spcPct val="10000"/>
              </a:spcBef>
              <a:defRPr/>
            </a:pPr>
            <a:r>
              <a:rPr lang="en-US" sz="1800" b="1" dirty="0">
                <a:latin typeface="Arial" charset="0"/>
              </a:rPr>
              <a:t>      </a:t>
            </a:r>
            <a:r>
              <a:rPr lang="tr-TR" sz="1800" b="1" dirty="0">
                <a:latin typeface="Arial" charset="0"/>
              </a:rPr>
              <a:t>      </a:t>
            </a:r>
          </a:p>
          <a:p>
            <a:pPr eaLnBrk="0" hangingPunct="0">
              <a:spcBef>
                <a:spcPct val="10000"/>
              </a:spcBef>
              <a:defRPr/>
            </a:pPr>
            <a:r>
              <a:rPr lang="tr-TR" sz="1800" b="1" dirty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Nazi </a:t>
            </a:r>
            <a:r>
              <a:rPr lang="tr-TR" sz="1800" b="1" dirty="0">
                <a:latin typeface="Arial" charset="0"/>
              </a:rPr>
              <a:t>Deneyleri</a:t>
            </a:r>
            <a:r>
              <a:rPr lang="en-US" sz="1800" b="1" dirty="0">
                <a:latin typeface="Arial" charset="0"/>
              </a:rPr>
              <a:t>	</a:t>
            </a:r>
            <a:r>
              <a:rPr lang="tr-TR" sz="1800" b="1" dirty="0">
                <a:latin typeface="Arial" charset="0"/>
              </a:rPr>
              <a:t>                                      		 </a:t>
            </a:r>
            <a:r>
              <a:rPr lang="en-US" sz="1800" b="1" dirty="0">
                <a:latin typeface="Arial" charset="0"/>
              </a:rPr>
              <a:t>Nuremberg </a:t>
            </a:r>
            <a:r>
              <a:rPr lang="tr-TR" sz="1800" b="1" dirty="0">
                <a:latin typeface="Arial" charset="0"/>
              </a:rPr>
              <a:t>K</a:t>
            </a:r>
            <a:r>
              <a:rPr lang="en-US" sz="1800" b="1" dirty="0" err="1">
                <a:latin typeface="Arial" charset="0"/>
              </a:rPr>
              <a:t>od</a:t>
            </a:r>
            <a:r>
              <a:rPr lang="tr-TR" sz="1800" b="1" dirty="0">
                <a:latin typeface="Arial" charset="0"/>
              </a:rPr>
              <a:t>u</a:t>
            </a:r>
            <a:r>
              <a:rPr lang="en-US" sz="1800" b="1" dirty="0">
                <a:latin typeface="Arial" charset="0"/>
              </a:rPr>
              <a:t> 1947</a:t>
            </a:r>
          </a:p>
          <a:p>
            <a:pPr eaLnBrk="0" hangingPunct="0">
              <a:spcBef>
                <a:spcPct val="10000"/>
              </a:spcBef>
              <a:defRPr/>
            </a:pPr>
            <a:r>
              <a:rPr lang="en-US" sz="1800" b="1" dirty="0">
                <a:latin typeface="Arial" charset="0"/>
              </a:rPr>
              <a:t>           </a:t>
            </a:r>
            <a:r>
              <a:rPr lang="tr-TR" sz="1800" b="1" dirty="0">
                <a:latin typeface="Arial" charset="0"/>
              </a:rPr>
              <a:t>	</a:t>
            </a:r>
          </a:p>
          <a:p>
            <a:pPr eaLnBrk="0" hangingPunct="0">
              <a:spcBef>
                <a:spcPct val="10000"/>
              </a:spcBef>
              <a:defRPr/>
            </a:pPr>
            <a:endParaRPr lang="tr-TR" b="1" dirty="0">
              <a:latin typeface="Arial" charset="0"/>
            </a:endParaRPr>
          </a:p>
          <a:p>
            <a:pPr eaLnBrk="0" hangingPunct="0">
              <a:spcBef>
                <a:spcPct val="10000"/>
              </a:spcBef>
              <a:defRPr/>
            </a:pPr>
            <a:r>
              <a:rPr lang="en-US" sz="1800" b="1" dirty="0">
                <a:latin typeface="Arial" charset="0"/>
              </a:rPr>
              <a:t>Thalidomide </a:t>
            </a:r>
            <a:r>
              <a:rPr lang="en-US" sz="1800" b="1" dirty="0" err="1">
                <a:latin typeface="Arial" charset="0"/>
              </a:rPr>
              <a:t>Tra</a:t>
            </a:r>
            <a:r>
              <a:rPr lang="tr-TR" sz="1800" b="1" dirty="0" err="1">
                <a:latin typeface="Arial" charset="0"/>
              </a:rPr>
              <a:t>jedisi</a:t>
            </a:r>
            <a:r>
              <a:rPr lang="en-US" sz="1800" b="1" dirty="0">
                <a:latin typeface="Arial" charset="0"/>
              </a:rPr>
              <a:t> </a:t>
            </a:r>
            <a:r>
              <a:rPr lang="tr-TR" sz="1800" b="1" dirty="0">
                <a:latin typeface="Arial" charset="0"/>
              </a:rPr>
              <a:t>  </a:t>
            </a:r>
            <a:r>
              <a:rPr lang="en-US" sz="1800" b="1" dirty="0">
                <a:latin typeface="Arial" charset="0"/>
              </a:rPr>
              <a:t>		  </a:t>
            </a:r>
            <a:r>
              <a:rPr lang="tr-TR" sz="1800" b="1" dirty="0">
                <a:latin typeface="Arial" charset="0"/>
              </a:rPr>
              <a:t>              	</a:t>
            </a:r>
            <a:r>
              <a:rPr lang="en-US" sz="1800" b="1" dirty="0">
                <a:latin typeface="Arial" charset="0"/>
              </a:rPr>
              <a:t>Helsinki </a:t>
            </a:r>
            <a:r>
              <a:rPr lang="tr-TR" sz="1800" b="1" dirty="0">
                <a:latin typeface="Arial" charset="0"/>
              </a:rPr>
              <a:t>Bildirgesi </a:t>
            </a:r>
            <a:r>
              <a:rPr lang="en-US" sz="1800" b="1" dirty="0">
                <a:latin typeface="Arial" charset="0"/>
              </a:rPr>
              <a:t>1964</a:t>
            </a:r>
          </a:p>
          <a:p>
            <a:pPr eaLnBrk="0" hangingPunct="0">
              <a:defRPr/>
            </a:pPr>
            <a:r>
              <a:rPr lang="en-US" sz="1800" b="1" dirty="0">
                <a:latin typeface="Arial" charset="0"/>
              </a:rPr>
              <a:t>		       	        			</a:t>
            </a:r>
          </a:p>
          <a:p>
            <a:pPr eaLnBrk="0" hangingPunct="0">
              <a:defRPr/>
            </a:pPr>
            <a:endParaRPr lang="en-US" sz="1800" b="1" dirty="0">
              <a:latin typeface="Arial" charset="0"/>
            </a:endParaRPr>
          </a:p>
          <a:p>
            <a:pPr eaLnBrk="0" hangingPunct="0">
              <a:defRPr/>
            </a:pPr>
            <a:r>
              <a:rPr lang="en-US" sz="1800" b="1" dirty="0">
                <a:latin typeface="Arial" charset="0"/>
              </a:rPr>
              <a:t>						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347864" y="1988840"/>
            <a:ext cx="3810000" cy="381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923928" y="2636912"/>
            <a:ext cx="215900" cy="139700"/>
          </a:xfrm>
          <a:prstGeom prst="homePlate">
            <a:avLst>
              <a:gd name="adj" fmla="val 5151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915816" y="3212976"/>
            <a:ext cx="215900" cy="139700"/>
          </a:xfrm>
          <a:prstGeom prst="homePlate">
            <a:avLst>
              <a:gd name="adj" fmla="val 5151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635896" y="4005064"/>
            <a:ext cx="215900" cy="139700"/>
          </a:xfrm>
          <a:prstGeom prst="homePlate">
            <a:avLst>
              <a:gd name="adj" fmla="val 5151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012160" y="2636912"/>
            <a:ext cx="216024" cy="288032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868144" y="3284984"/>
            <a:ext cx="215900" cy="215900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39552" y="4149080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600" b="1" dirty="0">
                <a:latin typeface="Arial" charset="0"/>
              </a:rPr>
              <a:t>	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Beecher</a:t>
            </a:r>
            <a:r>
              <a:rPr lang="tr-TR" sz="1600" b="1" dirty="0">
                <a:latin typeface="Arial" charset="0"/>
              </a:rPr>
              <a:t>’</a:t>
            </a:r>
            <a:r>
              <a:rPr lang="tr-TR" sz="1600" b="1" dirty="0" err="1">
                <a:latin typeface="Arial" charset="0"/>
              </a:rPr>
              <a:t>ın</a:t>
            </a:r>
            <a:r>
              <a:rPr lang="tr-TR" sz="1600" b="1" dirty="0">
                <a:latin typeface="Arial" charset="0"/>
              </a:rPr>
              <a:t> makalesi</a:t>
            </a:r>
            <a:r>
              <a:rPr lang="en-US" sz="1600" b="1" dirty="0">
                <a:latin typeface="Arial" charset="0"/>
              </a:rPr>
              <a:t> 1966</a:t>
            </a:r>
          </a:p>
          <a:p>
            <a:pPr eaLnBrk="0" hangingPunct="0">
              <a:spcBef>
                <a:spcPct val="50000"/>
              </a:spcBef>
            </a:pPr>
            <a:r>
              <a:rPr lang="tr-TR" sz="1600" b="1" dirty="0">
                <a:latin typeface="Arial" charset="0"/>
              </a:rPr>
              <a:t>	</a:t>
            </a:r>
          </a:p>
          <a:p>
            <a:pPr eaLnBrk="0" hangingPunct="0">
              <a:spcBef>
                <a:spcPct val="50000"/>
              </a:spcBef>
            </a:pPr>
            <a:r>
              <a:rPr lang="tr-TR" sz="1600" b="1" dirty="0">
                <a:latin typeface="Arial" charset="0"/>
              </a:rPr>
              <a:t>Alabama </a:t>
            </a:r>
            <a:r>
              <a:rPr lang="tr-TR" sz="1600" b="1" dirty="0" err="1">
                <a:latin typeface="Arial" charset="0"/>
              </a:rPr>
              <a:t>Sifiliz</a:t>
            </a:r>
            <a:r>
              <a:rPr lang="tr-TR" sz="1600" b="1" dirty="0">
                <a:latin typeface="Arial" charset="0"/>
              </a:rPr>
              <a:t> Çalışmasının sonu</a:t>
            </a:r>
          </a:p>
          <a:p>
            <a:pPr eaLnBrk="0" hangingPunct="0">
              <a:spcBef>
                <a:spcPct val="50000"/>
              </a:spcBef>
            </a:pPr>
            <a:r>
              <a:rPr lang="tr-TR" sz="1600" b="1" dirty="0">
                <a:latin typeface="Arial" charset="0"/>
              </a:rPr>
              <a:t>      		(1932-1972)</a:t>
            </a:r>
            <a:r>
              <a:rPr lang="en-US" sz="1600" b="1" dirty="0">
                <a:latin typeface="Arial" charset="0"/>
              </a:rPr>
              <a:t>	</a:t>
            </a:r>
            <a:endParaRPr lang="tr-TR" sz="1600" b="1" dirty="0">
              <a:latin typeface="Arial" charset="0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3851920" y="4653136"/>
            <a:ext cx="215900" cy="139700"/>
          </a:xfrm>
          <a:prstGeom prst="homePlate">
            <a:avLst>
              <a:gd name="adj" fmla="val 5151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3923928" y="5589240"/>
            <a:ext cx="215900" cy="139700"/>
          </a:xfrm>
          <a:prstGeom prst="homePlate">
            <a:avLst>
              <a:gd name="adj" fmla="val 5151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588224" y="4869160"/>
            <a:ext cx="2292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600" b="1" dirty="0">
                <a:latin typeface="Arial" charset="0"/>
              </a:rPr>
              <a:t>Belmont R</a:t>
            </a:r>
            <a:r>
              <a:rPr lang="tr-TR" sz="1600" b="1" dirty="0" err="1">
                <a:latin typeface="Arial" charset="0"/>
              </a:rPr>
              <a:t>aporu</a:t>
            </a:r>
            <a:r>
              <a:rPr lang="tr-TR" sz="1600" b="1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1979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5724128" y="4221088"/>
            <a:ext cx="215900" cy="215900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934200" y="5334000"/>
            <a:ext cx="2519363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r-TR" sz="1600" b="1" dirty="0">
                <a:latin typeface="Arial" charset="0"/>
              </a:rPr>
              <a:t>	</a:t>
            </a:r>
            <a:r>
              <a:rPr lang="en-US" sz="1600" b="1" dirty="0">
                <a:latin typeface="Arial" charset="0"/>
              </a:rPr>
              <a:t>CIOMS</a:t>
            </a:r>
            <a:r>
              <a:rPr lang="tr-TR" sz="1600" b="1" dirty="0">
                <a:latin typeface="Arial" charset="0"/>
              </a:rPr>
              <a:t>’un 	ilkeleri</a:t>
            </a:r>
          </a:p>
          <a:p>
            <a:pPr eaLnBrk="0" hangingPunct="0">
              <a:spcBef>
                <a:spcPct val="10000"/>
              </a:spcBef>
            </a:pPr>
            <a:r>
              <a:rPr lang="en-US" sz="1600" b="1" dirty="0">
                <a:latin typeface="Arial" charset="0"/>
              </a:rPr>
              <a:t> </a:t>
            </a:r>
            <a:r>
              <a:rPr lang="tr-TR" sz="1600" b="1" dirty="0">
                <a:latin typeface="Arial" charset="0"/>
              </a:rPr>
              <a:t>	</a:t>
            </a:r>
            <a:r>
              <a:rPr lang="en-US" sz="1600" b="1" dirty="0">
                <a:latin typeface="Arial" charset="0"/>
              </a:rPr>
              <a:t>1982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444208" y="4941168"/>
            <a:ext cx="215900" cy="215900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7380312" y="5589240"/>
            <a:ext cx="215900" cy="215900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E6C8409-5B84-A93F-D33E-C89A55AB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E029-7D2F-4D55-8AC6-D4187924EA40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A9BA871-03B4-082C-0C63-9A8D190E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tr-TR" sz="3600" dirty="0"/>
            </a:br>
            <a:r>
              <a:rPr lang="tr-TR" sz="3600" dirty="0"/>
              <a:t>ETİK KURULLAR</a:t>
            </a:r>
            <a:br>
              <a:rPr lang="tr-TR" sz="3600" dirty="0"/>
            </a:br>
            <a:br>
              <a:rPr lang="tr-TR" sz="3600" dirty="0"/>
            </a:br>
            <a:r>
              <a:rPr lang="tr-TR" sz="3100" b="1" dirty="0">
                <a:solidFill>
                  <a:srgbClr val="0070C0"/>
                </a:solidFill>
              </a:rPr>
              <a:t>Etik konuları tartışma, analiz etme ve bu konularda politikalar üretme platformu oluşturmada etik kurullar ilk adımdır </a:t>
            </a:r>
            <a:br>
              <a:rPr lang="tr-TR" sz="2400" dirty="0"/>
            </a:br>
            <a:endParaRPr lang="tr-TR" sz="2400" dirty="0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528" y="2852936"/>
          <a:ext cx="3513138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28160" imgH="1672200" progId="">
                  <p:embed/>
                </p:oleObj>
              </mc:Choice>
              <mc:Fallback>
                <p:oleObj name="Clip" r:id="rId2" imgW="1928160" imgH="1672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852936"/>
                        <a:ext cx="3513138" cy="304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860032" y="2852936"/>
          <a:ext cx="328295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14360" imgH="1247760" progId="">
                  <p:embed/>
                </p:oleObj>
              </mc:Choice>
              <mc:Fallback>
                <p:oleObj name="Clip" r:id="rId4" imgW="1314360" imgH="12477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852936"/>
                        <a:ext cx="3282950" cy="311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DE540E-55BD-C1F1-BEF7-7A067AE5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35FF-8BE7-456E-A39C-3F63DAAC18B1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E7C5023-1EA6-F00F-3693-F9687126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C000"/>
                </a:solidFill>
              </a:rPr>
              <a:t>Helsinki 2024, Araştırma Etik Kurulları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tr-TR" dirty="0">
                <a:solidFill>
                  <a:schemeClr val="bg1"/>
                </a:solidFill>
              </a:rPr>
              <a:t>Protokol, </a:t>
            </a:r>
            <a:r>
              <a:rPr lang="tr-TR" dirty="0">
                <a:solidFill>
                  <a:srgbClr val="FFC000"/>
                </a:solidFill>
              </a:rPr>
              <a:t>araştırma başlamadan önce</a:t>
            </a:r>
            <a:r>
              <a:rPr lang="tr-TR" dirty="0">
                <a:solidFill>
                  <a:schemeClr val="bg1"/>
                </a:solidFill>
              </a:rPr>
              <a:t>, değerlendirmesi, yorumda bulunması, yol göstermesi ve onay vermesi için ilgili araştırma etik kuruluna sunulmalıdır.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Bu </a:t>
            </a:r>
            <a:r>
              <a:rPr lang="tr-TR" dirty="0">
                <a:solidFill>
                  <a:srgbClr val="FFC000"/>
                </a:solidFill>
              </a:rPr>
              <a:t>kurul işleyişinde saydam olmalı </a:t>
            </a:r>
            <a:r>
              <a:rPr lang="tr-TR" dirty="0">
                <a:solidFill>
                  <a:schemeClr val="bg1"/>
                </a:solidFill>
              </a:rPr>
              <a:t>ve araştırmacıdan, destekleyicilerden ya da başkalarından kaynaklanabilecek herhangi bir uygun olmayan etkiye karşı </a:t>
            </a:r>
            <a:r>
              <a:rPr lang="tr-TR" dirty="0">
                <a:solidFill>
                  <a:srgbClr val="FFC000"/>
                </a:solidFill>
              </a:rPr>
              <a:t>direnebilecek kadar bağımsız ve yetkili olmalıdır</a:t>
            </a:r>
            <a:r>
              <a:rPr lang="tr-TR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Kurul görevlerini yerine getirmesine yetecek kaynaklara sahip olmalı, üyeleri ve çalışanları, kolektif olarak, kurulun gündeme alacağı tüm araştırma türlerini etkin bir şekilde değerlendirebilecek </a:t>
            </a:r>
            <a:r>
              <a:rPr lang="tr-TR" dirty="0">
                <a:solidFill>
                  <a:srgbClr val="FFC000"/>
                </a:solidFill>
              </a:rPr>
              <a:t>yeterli öğrenim, eğitim, nitelik ve çeşitliliğe sahip olmalıdır.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Kurul, </a:t>
            </a:r>
            <a:r>
              <a:rPr lang="tr-TR" dirty="0">
                <a:solidFill>
                  <a:srgbClr val="FFC000"/>
                </a:solidFill>
              </a:rPr>
              <a:t>ilişkili uluslararası norm ve standartları olduğu gibi, araştırmanın yapılacağı ülkenin ya da ülkelerin etik, hukuki ve düzenleyici normlarını da göz önünde bulundurmalı, </a:t>
            </a:r>
            <a:r>
              <a:rPr lang="tr-TR" dirty="0">
                <a:solidFill>
                  <a:schemeClr val="bg1"/>
                </a:solidFill>
              </a:rPr>
              <a:t>ancak bunların, araştırmaya katılanlara bu Bildirge ile sağlanan korumaları zayıflatmasına ya da ortadan kaldırmasına izin vermemelidir.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Kurul, </a:t>
            </a:r>
            <a:r>
              <a:rPr lang="tr-TR" dirty="0">
                <a:solidFill>
                  <a:srgbClr val="FFC000"/>
                </a:solidFill>
              </a:rPr>
              <a:t>sürmekte olan araştırmaları izleme, değişiklik önerme, onayını geri çekme ve askıya alma hakkına </a:t>
            </a:r>
            <a:r>
              <a:rPr lang="tr-TR" dirty="0">
                <a:solidFill>
                  <a:schemeClr val="bg1"/>
                </a:solidFill>
              </a:rPr>
              <a:t>sahip olmalıdır. Kurul'un incelemesi ve onayı olmaksızın protokolde hiçbir değişiklik yapılmamalıdır. Araştırmanın bitiminde, araştırmacılar, bulguların ve sonuçların özetini içeren bir raporu kurula sunmalıdırlar.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69789E-798A-80EA-C684-55F4151D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F3E6-5E55-4E57-A6A0-9B187693C4EA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B593BCE-54B9-715C-5CDF-6A39BFC5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838200" indent="-838200">
              <a:defRPr/>
            </a:pPr>
            <a:r>
              <a:rPr lang="tr-TR" sz="3200" b="1" dirty="0">
                <a:solidFill>
                  <a:srgbClr val="FFC000"/>
                </a:solidFill>
              </a:rPr>
              <a:t>BİYOETİK KURULLAR KURMA NEDENLERİ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tr-TR" dirty="0"/>
              <a:t>		</a:t>
            </a:r>
          </a:p>
          <a:p>
            <a:pPr>
              <a:defRPr/>
            </a:pPr>
            <a:endParaRPr lang="tr-TR" sz="2800" b="1" i="1" dirty="0"/>
          </a:p>
          <a:p>
            <a:pPr>
              <a:defRPr/>
            </a:pPr>
            <a:r>
              <a:rPr lang="tr-TR" sz="7000" b="1" i="1" dirty="0">
                <a:solidFill>
                  <a:srgbClr val="002060"/>
                </a:solidFill>
              </a:rPr>
              <a:t>Hiçbirimiz hepimiz kadar iyi değiliz !.. </a:t>
            </a:r>
            <a:r>
              <a:rPr lang="tr-TR" sz="4000" b="1" dirty="0"/>
              <a:t>	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		</a:t>
            </a:r>
            <a:endParaRPr lang="tr-TR" b="1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188640"/>
            <a:ext cx="7777236" cy="1143000"/>
          </a:xfrm>
          <a:solidFill>
            <a:srgbClr val="FFC000"/>
          </a:solidFill>
        </p:spPr>
        <p:txBody>
          <a:bodyPr/>
          <a:lstStyle/>
          <a:p>
            <a:r>
              <a:rPr lang="tr-TR" sz="3200" b="1" dirty="0"/>
              <a:t>Etik Kurullar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29600" cy="4525963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bg1"/>
                </a:solidFill>
              </a:rPr>
              <a:t>İlgili uğraş alanının uygulaması sırasında ortaya çıkan değer sorunlarının saptandığı, tartışıldığı, bu sorunlara çözüm önerilerinin getirildiği örgütsel yapılardır. </a:t>
            </a:r>
          </a:p>
          <a:p>
            <a:pPr algn="just">
              <a:lnSpc>
                <a:spcPct val="90000"/>
              </a:lnSpc>
            </a:pPr>
            <a:r>
              <a:rPr lang="tr-TR" sz="2400" b="1" dirty="0">
                <a:solidFill>
                  <a:srgbClr val="FFFF00"/>
                </a:solidFill>
              </a:rPr>
              <a:t>Etik kurulların amacı </a:t>
            </a:r>
            <a:r>
              <a:rPr lang="tr-TR" sz="2400" dirty="0" err="1">
                <a:solidFill>
                  <a:schemeClr val="bg1"/>
                </a:solidFill>
              </a:rPr>
              <a:t>süregiden</a:t>
            </a:r>
            <a:r>
              <a:rPr lang="tr-TR" sz="2400" dirty="0">
                <a:solidFill>
                  <a:schemeClr val="bg1"/>
                </a:solidFill>
              </a:rPr>
              <a:t> uygulamaların ya da çatışmaların neden olduğu etik sorunları tanımlamak /çözüm önermek olduğundan ve önerileri de danışmanlık rolüne uyduğundan, kararlar alınırken göz önünde tutulması gereken temel kaygı, </a:t>
            </a:r>
            <a:r>
              <a:rPr lang="tr-TR" sz="2400" b="1" dirty="0">
                <a:solidFill>
                  <a:srgbClr val="FFFF00"/>
                </a:solidFill>
              </a:rPr>
              <a:t>engellemek ve kontrol altına almaktan çok, yapıcı eleştiriler ve uygulanabilir öneriler getirmek </a:t>
            </a:r>
            <a:r>
              <a:rPr lang="tr-TR" sz="2400" dirty="0">
                <a:solidFill>
                  <a:schemeClr val="bg1"/>
                </a:solidFill>
              </a:rPr>
              <a:t>olmalıdır. </a:t>
            </a: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bg1"/>
                </a:solidFill>
              </a:rPr>
              <a:t>Etik açısından uygun davranışta bulunmak ve edimlerini haklı temellere dayandırmak isteyen danışan kişilere, bunun bilgisini sağlayarak yol göstermek, ona yararlı olmak hedeflenmelidir.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BA84BC-94AE-E7A1-2616-E195AE9D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FA6B-F491-46B6-9089-B322E1A45F46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1E08EB0-B084-780F-B087-99D3975C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dirty="0" err="1">
                <a:solidFill>
                  <a:srgbClr val="FFC000"/>
                </a:solidFill>
              </a:rPr>
              <a:t>Biyoetik</a:t>
            </a:r>
            <a:r>
              <a:rPr lang="tr-TR" sz="3200" dirty="0">
                <a:solidFill>
                  <a:srgbClr val="FFC000"/>
                </a:solidFill>
              </a:rPr>
              <a:t> Kurulların En Önemli Hedefleri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tr-TR" sz="2800" dirty="0">
                <a:solidFill>
                  <a:srgbClr val="FFFF00"/>
                </a:solidFill>
              </a:rPr>
              <a:t>Biyoloji, tıp ve yaşam bilimlerinde ortaya çıkan </a:t>
            </a:r>
            <a:r>
              <a:rPr lang="tr-TR" sz="2800" dirty="0" err="1">
                <a:solidFill>
                  <a:srgbClr val="FFFF00"/>
                </a:solidFill>
              </a:rPr>
              <a:t>biyoetik</a:t>
            </a:r>
            <a:r>
              <a:rPr lang="tr-TR" sz="2800" dirty="0">
                <a:solidFill>
                  <a:srgbClr val="FFFF00"/>
                </a:solidFill>
              </a:rPr>
              <a:t> meseleleriyle ilgili farklı görüş açıları üretmek ve bu konularda uzmanlık hizmeti vermek</a:t>
            </a:r>
          </a:p>
          <a:p>
            <a:pPr algn="just">
              <a:defRPr/>
            </a:pPr>
            <a:r>
              <a:rPr lang="tr-TR" sz="2800" dirty="0">
                <a:solidFill>
                  <a:schemeClr val="bg1"/>
                </a:solidFill>
              </a:rPr>
              <a:t>Halkın yararını arttırmak</a:t>
            </a:r>
          </a:p>
          <a:p>
            <a:pPr algn="just">
              <a:defRPr/>
            </a:pPr>
            <a:r>
              <a:rPr lang="tr-TR" sz="2800" dirty="0">
                <a:solidFill>
                  <a:srgbClr val="FFFF00"/>
                </a:solidFill>
              </a:rPr>
              <a:t>Hasta merkezli tıp hizmeti geliştirmek</a:t>
            </a:r>
          </a:p>
          <a:p>
            <a:pPr algn="just">
              <a:defRPr/>
            </a:pPr>
            <a:r>
              <a:rPr lang="tr-TR" sz="2800" dirty="0">
                <a:solidFill>
                  <a:schemeClr val="bg1"/>
                </a:solidFill>
              </a:rPr>
              <a:t>Fiziki, biyolojik, davranış bilimleri veya </a:t>
            </a:r>
            <a:r>
              <a:rPr lang="tr-TR" sz="2800" dirty="0" err="1">
                <a:solidFill>
                  <a:schemeClr val="bg1"/>
                </a:solidFill>
              </a:rPr>
              <a:t>epidemolojik</a:t>
            </a:r>
            <a:r>
              <a:rPr lang="tr-TR" sz="2800" dirty="0">
                <a:solidFill>
                  <a:schemeClr val="bg1"/>
                </a:solidFill>
              </a:rPr>
              <a:t> araştırma ve deneylere katılan hastaları ve sağlıklı gönüllüleri korumak </a:t>
            </a:r>
          </a:p>
          <a:p>
            <a:pPr algn="just">
              <a:defRPr/>
            </a:pPr>
            <a:r>
              <a:rPr lang="tr-TR" sz="2800" dirty="0">
                <a:solidFill>
                  <a:srgbClr val="FFFF00"/>
                </a:solidFill>
              </a:rPr>
              <a:t>Sağlığı ve sağlık hizmeti vermeyi geliştirmeye yönelik yeni bilgilerin kazanımını ve kullanımını kolaylaştırmak</a:t>
            </a:r>
          </a:p>
          <a:p>
            <a:pPr algn="just">
              <a:defRPr/>
            </a:pPr>
            <a:endParaRPr lang="tr-TR" dirty="0"/>
          </a:p>
        </p:txBody>
      </p:sp>
      <p:sp>
        <p:nvSpPr>
          <p:cNvPr id="25605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latin typeface="Arial" pitchFamily="34" charset="0"/>
              </a:rPr>
              <a:t>NÖB, HÜTF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903DE0-9A7C-3485-A0C7-3E727E5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534-A860-4167-AEE7-FB1DB4EF4183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062B59-E4B1-5B59-A6CC-F53FCA6A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/>
              <a:t>UNESCO Assisting Bioethics Committees (ABC): Publications</a:t>
            </a:r>
            <a:r>
              <a:rPr lang="tr-TR" sz="4000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r-TR" sz="2400" b="1" dirty="0"/>
              <a:t>	</a:t>
            </a:r>
            <a:r>
              <a:rPr lang="tr-TR" sz="2000" b="1" dirty="0" err="1">
                <a:solidFill>
                  <a:srgbClr val="FFFF00"/>
                </a:solidFill>
              </a:rPr>
              <a:t>Guide</a:t>
            </a:r>
            <a:r>
              <a:rPr lang="tr-TR" sz="2000" b="1" dirty="0">
                <a:solidFill>
                  <a:srgbClr val="FFFF00"/>
                </a:solidFill>
              </a:rPr>
              <a:t> No. 1: </a:t>
            </a:r>
            <a:r>
              <a:rPr lang="tr-TR" sz="2000" b="1" dirty="0" err="1">
                <a:solidFill>
                  <a:srgbClr val="FFFF00"/>
                </a:solidFill>
              </a:rPr>
              <a:t>Establishing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Bioethics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Committees</a:t>
            </a:r>
            <a:r>
              <a:rPr lang="tr-TR" sz="2000" b="1" dirty="0">
                <a:solidFill>
                  <a:srgbClr val="FFFF00"/>
                </a:solidFill>
              </a:rPr>
              <a:t> /</a:t>
            </a:r>
            <a:r>
              <a:rPr lang="tr-TR" sz="2000" b="1" dirty="0" err="1">
                <a:solidFill>
                  <a:srgbClr val="FFFF00"/>
                </a:solidFill>
              </a:rPr>
              <a:t>Biyoetik</a:t>
            </a:r>
            <a:r>
              <a:rPr lang="tr-TR" sz="2000" b="1" dirty="0">
                <a:solidFill>
                  <a:srgbClr val="FFFF00"/>
                </a:solidFill>
              </a:rPr>
              <a:t> Kurulların Oluşturulması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000" dirty="0"/>
              <a:t>	</a:t>
            </a:r>
            <a:r>
              <a:rPr lang="tr-TR" sz="2000" b="1" dirty="0"/>
              <a:t>A </a:t>
            </a:r>
            <a:r>
              <a:rPr lang="tr-TR" sz="2000" b="1" dirty="0" err="1"/>
              <a:t>guide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establishing</a:t>
            </a:r>
            <a:r>
              <a:rPr lang="tr-TR" sz="2000" b="1" dirty="0"/>
              <a:t> </a:t>
            </a:r>
            <a:r>
              <a:rPr lang="tr-TR" sz="2000" b="1" dirty="0" err="1"/>
              <a:t>bioethics</a:t>
            </a:r>
            <a:r>
              <a:rPr lang="tr-TR" sz="2000" b="1" dirty="0"/>
              <a:t> </a:t>
            </a:r>
            <a:r>
              <a:rPr lang="tr-TR" sz="2000" b="1" dirty="0" err="1"/>
              <a:t>committees</a:t>
            </a:r>
            <a:r>
              <a:rPr lang="tr-TR" sz="2000" b="1" dirty="0"/>
              <a:t>. </a:t>
            </a:r>
            <a:r>
              <a:rPr lang="tr-TR" sz="2000" b="1" dirty="0" err="1"/>
              <a:t>For</a:t>
            </a:r>
            <a:r>
              <a:rPr lang="tr-TR" sz="2000" b="1" dirty="0"/>
              <a:t> </a:t>
            </a:r>
            <a:r>
              <a:rPr lang="tr-TR" sz="2000" b="1" dirty="0" err="1"/>
              <a:t>ministers</a:t>
            </a:r>
            <a:r>
              <a:rPr lang="tr-TR" sz="2000" b="1" dirty="0"/>
              <a:t>, </a:t>
            </a:r>
            <a:r>
              <a:rPr lang="tr-TR" sz="2000" b="1" dirty="0" err="1"/>
              <a:t>policy</a:t>
            </a:r>
            <a:r>
              <a:rPr lang="tr-TR" sz="2000" b="1" dirty="0"/>
              <a:t> </a:t>
            </a:r>
            <a:r>
              <a:rPr lang="tr-TR" sz="2000" b="1" dirty="0" err="1"/>
              <a:t>advisers</a:t>
            </a:r>
            <a:r>
              <a:rPr lang="tr-TR" sz="2000" b="1" dirty="0"/>
              <a:t>, </a:t>
            </a:r>
            <a:r>
              <a:rPr lang="tr-TR" sz="2000" b="1" dirty="0" err="1"/>
              <a:t>members</a:t>
            </a:r>
            <a:r>
              <a:rPr lang="tr-TR" sz="2000" b="1" dirty="0"/>
              <a:t> of </a:t>
            </a:r>
            <a:r>
              <a:rPr lang="tr-TR" sz="2000" b="1" dirty="0" err="1"/>
              <a:t>professional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scientific</a:t>
            </a:r>
            <a:r>
              <a:rPr lang="tr-TR" sz="2000" b="1" dirty="0"/>
              <a:t> </a:t>
            </a:r>
            <a:r>
              <a:rPr lang="tr-TR" sz="2000" b="1" dirty="0" err="1"/>
              <a:t>research</a:t>
            </a:r>
            <a:r>
              <a:rPr lang="tr-TR" sz="2000" b="1" dirty="0"/>
              <a:t> </a:t>
            </a:r>
            <a:r>
              <a:rPr lang="tr-TR" sz="2000" b="1" dirty="0" err="1"/>
              <a:t>associations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members</a:t>
            </a:r>
            <a:r>
              <a:rPr lang="tr-TR" sz="2000" b="1" dirty="0"/>
              <a:t> of </a:t>
            </a:r>
            <a:r>
              <a:rPr lang="tr-TR" sz="2000" b="1" dirty="0" err="1"/>
              <a:t>bioethics</a:t>
            </a:r>
            <a:r>
              <a:rPr lang="tr-TR" sz="2000" b="1" dirty="0"/>
              <a:t> </a:t>
            </a:r>
            <a:r>
              <a:rPr lang="tr-TR" sz="2000" b="1" dirty="0" err="1"/>
              <a:t>committees</a:t>
            </a:r>
            <a:r>
              <a:rPr lang="tr-TR" sz="2000" b="1" dirty="0"/>
              <a:t>. </a:t>
            </a:r>
            <a:r>
              <a:rPr lang="tr-TR" sz="2000" b="1" dirty="0" err="1"/>
              <a:t>Available</a:t>
            </a:r>
            <a:r>
              <a:rPr lang="tr-TR" sz="2000" b="1" dirty="0"/>
              <a:t> in </a:t>
            </a:r>
            <a:r>
              <a:rPr lang="tr-TR" sz="2000" b="1" dirty="0" err="1"/>
              <a:t>English</a:t>
            </a:r>
            <a:r>
              <a:rPr lang="tr-TR" sz="2000" b="1" dirty="0"/>
              <a:t>, </a:t>
            </a:r>
            <a:r>
              <a:rPr lang="tr-TR" sz="2000" b="1" dirty="0" err="1"/>
              <a:t>French</a:t>
            </a:r>
            <a:r>
              <a:rPr lang="tr-TR" sz="2000" b="1" dirty="0"/>
              <a:t>, </a:t>
            </a:r>
            <a:r>
              <a:rPr lang="tr-TR" sz="2000" b="1" dirty="0" err="1"/>
              <a:t>Spanish</a:t>
            </a:r>
            <a:r>
              <a:rPr lang="tr-TR" sz="2000" b="1" dirty="0"/>
              <a:t>, </a:t>
            </a:r>
            <a:r>
              <a:rPr lang="tr-TR" sz="2000" b="1" dirty="0" err="1"/>
              <a:t>Arabic</a:t>
            </a:r>
            <a:r>
              <a:rPr lang="tr-TR" sz="2000" b="1" dirty="0"/>
              <a:t>, </a:t>
            </a:r>
            <a:r>
              <a:rPr lang="tr-TR" sz="2000" b="1" dirty="0" err="1"/>
              <a:t>Chinese</a:t>
            </a:r>
            <a:r>
              <a:rPr lang="tr-TR" sz="2000" b="1" dirty="0"/>
              <a:t>, </a:t>
            </a:r>
            <a:r>
              <a:rPr lang="tr-TR" sz="2000" b="1" dirty="0" err="1"/>
              <a:t>Russian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Turkish</a:t>
            </a:r>
            <a:r>
              <a:rPr lang="tr-TR" sz="2000" b="1" dirty="0"/>
              <a:t>.</a:t>
            </a:r>
            <a:r>
              <a:rPr lang="tr-TR" sz="2000" dirty="0"/>
              <a:t> </a:t>
            </a:r>
          </a:p>
        </p:txBody>
      </p:sp>
      <p:sp>
        <p:nvSpPr>
          <p:cNvPr id="26630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latin typeface="Arial" pitchFamily="34" charset="0"/>
              </a:rPr>
              <a:t>NÖB, HÜTF</a:t>
            </a:r>
          </a:p>
        </p:txBody>
      </p:sp>
      <p:pic>
        <p:nvPicPr>
          <p:cNvPr id="26629" name="Picture 5" descr="Guide No. 1: Establishing Bioethics Committ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19288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2C35F7-A1EE-21AC-3C25-314F1931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6754-8C1C-4B44-AB5F-819D16227808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FA426AA-15A5-ECED-5BB6-CC2D8459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/>
              <a:t>UNESCO Assisting Bioethics Committees (ABC): Publications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r-TR" sz="2000" b="1" dirty="0"/>
              <a:t>	</a:t>
            </a:r>
            <a:r>
              <a:rPr lang="tr-TR" sz="2000" b="1" dirty="0" err="1">
                <a:solidFill>
                  <a:srgbClr val="FFFF00"/>
                </a:solidFill>
              </a:rPr>
              <a:t>Guide</a:t>
            </a:r>
            <a:r>
              <a:rPr lang="tr-TR" sz="2000" b="1" dirty="0">
                <a:solidFill>
                  <a:srgbClr val="FFFF00"/>
                </a:solidFill>
              </a:rPr>
              <a:t> No. 2: </a:t>
            </a:r>
            <a:r>
              <a:rPr lang="tr-TR" sz="2000" b="1" dirty="0" err="1">
                <a:solidFill>
                  <a:srgbClr val="FFFF00"/>
                </a:solidFill>
              </a:rPr>
              <a:t>Bioethics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Committees</a:t>
            </a:r>
            <a:r>
              <a:rPr lang="tr-TR" sz="2000" b="1" dirty="0">
                <a:solidFill>
                  <a:srgbClr val="FFFF00"/>
                </a:solidFill>
              </a:rPr>
              <a:t> at </a:t>
            </a:r>
            <a:r>
              <a:rPr lang="tr-TR" sz="2000" b="1" dirty="0" err="1">
                <a:solidFill>
                  <a:srgbClr val="FFFF00"/>
                </a:solidFill>
              </a:rPr>
              <a:t>Work</a:t>
            </a:r>
            <a:r>
              <a:rPr lang="tr-TR" sz="2000" b="1" dirty="0">
                <a:solidFill>
                  <a:srgbClr val="FFFF00"/>
                </a:solidFill>
              </a:rPr>
              <a:t>: </a:t>
            </a:r>
            <a:r>
              <a:rPr lang="tr-TR" sz="2000" b="1" dirty="0" err="1">
                <a:solidFill>
                  <a:srgbClr val="FFFF00"/>
                </a:solidFill>
              </a:rPr>
              <a:t>Procedures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and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Policies</a:t>
            </a:r>
            <a:r>
              <a:rPr lang="tr-TR" sz="2000" b="1" dirty="0">
                <a:solidFill>
                  <a:srgbClr val="FFFF00"/>
                </a:solidFill>
              </a:rPr>
              <a:t>/</a:t>
            </a:r>
            <a:r>
              <a:rPr lang="tr-TR" sz="2000" b="1" dirty="0" err="1">
                <a:solidFill>
                  <a:srgbClr val="FFFF00"/>
                </a:solidFill>
              </a:rPr>
              <a:t>Biyoetik</a:t>
            </a:r>
            <a:r>
              <a:rPr lang="tr-TR" sz="2000" b="1" dirty="0">
                <a:solidFill>
                  <a:srgbClr val="FFFF00"/>
                </a:solidFill>
              </a:rPr>
              <a:t> Kurullar İşbaşında: Çalışma Biçimleri ve Politikalar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/>
              <a:t>	A </a:t>
            </a:r>
            <a:r>
              <a:rPr lang="tr-TR" sz="2000" b="1" dirty="0" err="1"/>
              <a:t>guide</a:t>
            </a:r>
            <a:r>
              <a:rPr lang="tr-TR" sz="2000" b="1" dirty="0"/>
              <a:t> </a:t>
            </a:r>
            <a:r>
              <a:rPr lang="tr-TR" sz="2000" b="1" dirty="0" err="1"/>
              <a:t>for</a:t>
            </a:r>
            <a:r>
              <a:rPr lang="tr-TR" sz="2000" b="1" dirty="0"/>
              <a:t> </a:t>
            </a:r>
            <a:r>
              <a:rPr lang="tr-TR" sz="2000" b="1" dirty="0" err="1"/>
              <a:t>chairpersons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members</a:t>
            </a:r>
            <a:r>
              <a:rPr lang="tr-TR" sz="2000" b="1" dirty="0"/>
              <a:t> of </a:t>
            </a:r>
            <a:r>
              <a:rPr lang="tr-TR" sz="2000" b="1" dirty="0" err="1"/>
              <a:t>Bioethics</a:t>
            </a:r>
            <a:r>
              <a:rPr lang="tr-TR" sz="2000" b="1" dirty="0"/>
              <a:t> </a:t>
            </a:r>
            <a:r>
              <a:rPr lang="tr-TR" sz="2000" b="1" dirty="0" err="1"/>
              <a:t>Committees</a:t>
            </a:r>
            <a:r>
              <a:rPr lang="tr-TR" sz="2000" b="1" dirty="0"/>
              <a:t> in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consideration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evaluation</a:t>
            </a:r>
            <a:r>
              <a:rPr lang="tr-TR" sz="2000" b="1" dirty="0"/>
              <a:t> of </a:t>
            </a:r>
            <a:r>
              <a:rPr lang="tr-TR" sz="2000" b="1" dirty="0" err="1"/>
              <a:t>some</a:t>
            </a:r>
            <a:r>
              <a:rPr lang="tr-TR" sz="2000" b="1" dirty="0"/>
              <a:t> </a:t>
            </a:r>
            <a:r>
              <a:rPr lang="tr-TR" sz="2000" b="1" dirty="0" err="1"/>
              <a:t>key</a:t>
            </a:r>
            <a:r>
              <a:rPr lang="tr-TR" sz="2000" b="1" dirty="0"/>
              <a:t> </a:t>
            </a:r>
            <a:r>
              <a:rPr lang="tr-TR" sz="2000" b="1" dirty="0" err="1"/>
              <a:t>procedures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policies</a:t>
            </a:r>
            <a:r>
              <a:rPr lang="tr-TR" sz="2000" b="1" dirty="0"/>
              <a:t>. </a:t>
            </a:r>
            <a:r>
              <a:rPr lang="tr-TR" sz="2000" b="1" dirty="0" err="1"/>
              <a:t>Available</a:t>
            </a:r>
            <a:r>
              <a:rPr lang="tr-TR" sz="2000" b="1" dirty="0"/>
              <a:t> in </a:t>
            </a:r>
            <a:r>
              <a:rPr lang="tr-TR" sz="2000" b="1" dirty="0" err="1"/>
              <a:t>English</a:t>
            </a:r>
            <a:r>
              <a:rPr lang="tr-TR" sz="2000" b="1" dirty="0"/>
              <a:t>, </a:t>
            </a:r>
            <a:r>
              <a:rPr lang="tr-TR" sz="2000" b="1" dirty="0" err="1"/>
              <a:t>French</a:t>
            </a:r>
            <a:r>
              <a:rPr lang="tr-TR" sz="2000" b="1" dirty="0"/>
              <a:t>, </a:t>
            </a:r>
            <a:r>
              <a:rPr lang="tr-TR" sz="2000" b="1" dirty="0" err="1"/>
              <a:t>Spanish</a:t>
            </a:r>
            <a:r>
              <a:rPr lang="tr-TR" sz="2000" b="1" dirty="0"/>
              <a:t>, </a:t>
            </a:r>
            <a:r>
              <a:rPr lang="tr-TR" sz="2000" b="1" dirty="0" err="1"/>
              <a:t>Chinese</a:t>
            </a:r>
            <a:r>
              <a:rPr lang="tr-TR" sz="2000" b="1" dirty="0"/>
              <a:t>, </a:t>
            </a:r>
            <a:r>
              <a:rPr lang="tr-TR" sz="2000" b="1" dirty="0" err="1"/>
              <a:t>Russian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Turkish</a:t>
            </a:r>
            <a:r>
              <a:rPr lang="tr-TR" sz="2000" b="1" dirty="0"/>
              <a:t>.</a:t>
            </a:r>
            <a:r>
              <a:rPr lang="tr-TR" sz="2000" dirty="0"/>
              <a:t>  </a:t>
            </a:r>
          </a:p>
          <a:p>
            <a:pPr>
              <a:defRPr/>
            </a:pPr>
            <a:endParaRPr lang="tr-TR" sz="2000" dirty="0"/>
          </a:p>
          <a:p>
            <a:pPr>
              <a:defRPr/>
            </a:pPr>
            <a:endParaRPr lang="tr-TR" sz="2000" dirty="0"/>
          </a:p>
        </p:txBody>
      </p:sp>
      <p:sp>
        <p:nvSpPr>
          <p:cNvPr id="27654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latin typeface="Arial" pitchFamily="34" charset="0"/>
              </a:rPr>
              <a:t>NÖB, HÜTF</a:t>
            </a:r>
          </a:p>
        </p:txBody>
      </p:sp>
      <p:pic>
        <p:nvPicPr>
          <p:cNvPr id="27653" name="Picture 5" descr="Guide No. 2: Bioethics Committees at Work: Procedures and Poli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429000"/>
            <a:ext cx="18748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9547C7-55AE-0DB6-84C6-A49D9A4A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3187-E988-4837-825F-FF8BDF26E3D2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0B36E73-6C73-97AA-4BBF-4308820C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/>
              <a:t>UNESCO Assisting Bioethics Committees (ABC): Publications</a:t>
            </a:r>
            <a:r>
              <a:rPr lang="tr-TR" sz="400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r-TR" sz="2400" b="1" dirty="0"/>
              <a:t>	</a:t>
            </a:r>
            <a:r>
              <a:rPr lang="tr-TR" sz="2000" b="1" dirty="0" err="1">
                <a:solidFill>
                  <a:srgbClr val="FFFF00"/>
                </a:solidFill>
              </a:rPr>
              <a:t>Guide</a:t>
            </a:r>
            <a:r>
              <a:rPr lang="tr-TR" sz="2000" b="1" dirty="0">
                <a:solidFill>
                  <a:srgbClr val="FFFF00"/>
                </a:solidFill>
              </a:rPr>
              <a:t> No. 3: </a:t>
            </a:r>
            <a:r>
              <a:rPr lang="tr-TR" sz="2000" b="1" dirty="0" err="1">
                <a:solidFill>
                  <a:srgbClr val="FFFF00"/>
                </a:solidFill>
              </a:rPr>
              <a:t>Educating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bioethics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committees</a:t>
            </a:r>
            <a:r>
              <a:rPr lang="tr-TR" sz="2000" dirty="0">
                <a:solidFill>
                  <a:srgbClr val="FFFF00"/>
                </a:solidFill>
              </a:rPr>
              <a:t> /</a:t>
            </a:r>
            <a:r>
              <a:rPr lang="tr-TR" sz="2000" b="1" dirty="0" err="1">
                <a:solidFill>
                  <a:srgbClr val="FFFF00"/>
                </a:solidFill>
              </a:rPr>
              <a:t>Biyoetik</a:t>
            </a:r>
            <a:r>
              <a:rPr lang="tr-TR" sz="2000" b="1" dirty="0">
                <a:solidFill>
                  <a:srgbClr val="FFFF00"/>
                </a:solidFill>
              </a:rPr>
              <a:t> Kurulların Eğitimi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r-TR" sz="2000" dirty="0">
                <a:solidFill>
                  <a:schemeClr val="hlink"/>
                </a:solidFill>
              </a:rPr>
              <a:t>	</a:t>
            </a:r>
            <a:r>
              <a:rPr lang="tr-TR" sz="2000" b="1" dirty="0" err="1"/>
              <a:t>This</a:t>
            </a:r>
            <a:r>
              <a:rPr lang="tr-TR" sz="2000" b="1" dirty="0"/>
              <a:t> </a:t>
            </a:r>
            <a:r>
              <a:rPr lang="tr-TR" sz="2000" b="1" dirty="0" err="1"/>
              <a:t>Guide</a:t>
            </a:r>
            <a:r>
              <a:rPr lang="tr-TR" sz="2000" b="1" dirty="0"/>
              <a:t>, </a:t>
            </a:r>
            <a:r>
              <a:rPr lang="tr-TR" sz="2000" b="1" dirty="0" err="1"/>
              <a:t>like</a:t>
            </a:r>
            <a:r>
              <a:rPr lang="tr-TR" sz="2000" b="1" dirty="0"/>
              <a:t> </a:t>
            </a:r>
            <a:r>
              <a:rPr lang="tr-TR" sz="2000" b="1" dirty="0" err="1"/>
              <a:t>Guides</a:t>
            </a:r>
            <a:r>
              <a:rPr lang="tr-TR" sz="2000" b="1" dirty="0"/>
              <a:t> 1 </a:t>
            </a:r>
            <a:r>
              <a:rPr lang="tr-TR" sz="2000" b="1" dirty="0" err="1"/>
              <a:t>and</a:t>
            </a:r>
            <a:r>
              <a:rPr lang="tr-TR" sz="2000" b="1" dirty="0"/>
              <a:t> 2, is </a:t>
            </a:r>
            <a:r>
              <a:rPr lang="tr-TR" sz="2000" b="1" dirty="0" err="1"/>
              <a:t>specifically</a:t>
            </a:r>
            <a:r>
              <a:rPr lang="tr-TR" sz="2000" b="1" dirty="0"/>
              <a:t> </a:t>
            </a:r>
            <a:r>
              <a:rPr lang="tr-TR" sz="2000" b="1" dirty="0" err="1"/>
              <a:t>intended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foster</a:t>
            </a:r>
            <a:r>
              <a:rPr lang="tr-TR" sz="2000" b="1" dirty="0"/>
              <a:t> </a:t>
            </a:r>
            <a:r>
              <a:rPr lang="tr-TR" sz="2000" b="1" dirty="0" err="1"/>
              <a:t>bioethics</a:t>
            </a:r>
            <a:r>
              <a:rPr lang="tr-TR" sz="2000" b="1" dirty="0"/>
              <a:t> </a:t>
            </a:r>
            <a:r>
              <a:rPr lang="tr-TR" sz="2000" b="1" dirty="0" err="1"/>
              <a:t>education</a:t>
            </a:r>
            <a:r>
              <a:rPr lang="tr-TR" sz="2000" b="1" dirty="0"/>
              <a:t> </a:t>
            </a:r>
            <a:r>
              <a:rPr lang="tr-TR" sz="2000" b="1" dirty="0" err="1"/>
              <a:t>by</a:t>
            </a:r>
            <a:r>
              <a:rPr lang="tr-TR" sz="2000" b="1" dirty="0"/>
              <a:t> </a:t>
            </a:r>
            <a:r>
              <a:rPr lang="tr-TR" sz="2000" b="1" dirty="0" err="1"/>
              <a:t>providing</a:t>
            </a:r>
            <a:r>
              <a:rPr lang="tr-TR" sz="2000" b="1" dirty="0"/>
              <a:t> </a:t>
            </a:r>
            <a:r>
              <a:rPr lang="tr-TR" sz="2000" b="1" dirty="0" err="1"/>
              <a:t>support</a:t>
            </a:r>
            <a:r>
              <a:rPr lang="tr-TR" sz="2000" b="1" dirty="0"/>
              <a:t>. </a:t>
            </a:r>
            <a:r>
              <a:rPr lang="tr-TR" sz="2000" b="1" dirty="0" err="1"/>
              <a:t>Available</a:t>
            </a:r>
            <a:r>
              <a:rPr lang="tr-TR" sz="2000" b="1" dirty="0"/>
              <a:t> in </a:t>
            </a:r>
            <a:r>
              <a:rPr lang="tr-TR" sz="2000" b="1" dirty="0" err="1"/>
              <a:t>English</a:t>
            </a:r>
            <a:r>
              <a:rPr lang="tr-TR" sz="2000" b="1" dirty="0"/>
              <a:t>, </a:t>
            </a:r>
            <a:r>
              <a:rPr lang="tr-TR" sz="2000" b="1" dirty="0" err="1"/>
              <a:t>French</a:t>
            </a:r>
            <a:r>
              <a:rPr lang="tr-TR" sz="2000" b="1" dirty="0"/>
              <a:t>, </a:t>
            </a:r>
            <a:r>
              <a:rPr lang="tr-TR" sz="2000" b="1" dirty="0" err="1"/>
              <a:t>Spanish</a:t>
            </a:r>
            <a:r>
              <a:rPr lang="tr-TR" sz="2000" b="1" dirty="0"/>
              <a:t>, </a:t>
            </a:r>
            <a:r>
              <a:rPr lang="tr-TR" sz="2000" b="1" dirty="0" err="1"/>
              <a:t>Arabic</a:t>
            </a:r>
            <a:r>
              <a:rPr lang="tr-TR" sz="2000" b="1" dirty="0"/>
              <a:t> , </a:t>
            </a:r>
            <a:r>
              <a:rPr lang="tr-TR" sz="2000" b="1" dirty="0" err="1"/>
              <a:t>Chinese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Turkish</a:t>
            </a:r>
            <a:r>
              <a:rPr lang="tr-TR" sz="2000" b="1" dirty="0"/>
              <a:t>.</a:t>
            </a:r>
            <a:r>
              <a:rPr lang="tr-TR" sz="2000" dirty="0"/>
              <a:t> </a:t>
            </a:r>
          </a:p>
        </p:txBody>
      </p:sp>
      <p:sp>
        <p:nvSpPr>
          <p:cNvPr id="28678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latin typeface="Arial" pitchFamily="34" charset="0"/>
              </a:rPr>
              <a:t>NÖB, HÜTF</a:t>
            </a:r>
          </a:p>
        </p:txBody>
      </p:sp>
      <p:pic>
        <p:nvPicPr>
          <p:cNvPr id="28677" name="Picture 6" descr="Guide No. 3: Educating bioethics committ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0"/>
            <a:ext cx="2246313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37F926F-A151-5683-C17F-9E778C38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B3CF-31F0-4E94-86DB-BBFE0ED2D659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DDC8511-C65D-78AF-F166-9670209C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sz="3200"/>
            </a:br>
            <a:r>
              <a:rPr lang="tr-TR" sz="3200"/>
              <a:t>BİYOETİK KURULLARIN DÖRT BİÇİMİ</a:t>
            </a:r>
            <a:br>
              <a:rPr lang="tr-TR" sz="3200"/>
            </a:br>
            <a:endParaRPr lang="tr-TR" sz="3200"/>
          </a:p>
        </p:txBody>
      </p:sp>
      <p:sp>
        <p:nvSpPr>
          <p:cNvPr id="41988" name="Text Box 4"/>
          <p:cNvSpPr>
            <a:spLocks noGrp="1" noChangeArrowheads="1"/>
          </p:cNvSpPr>
          <p:nvPr>
            <p:ph idx="1"/>
          </p:nvPr>
        </p:nvSpPr>
        <p:spPr>
          <a:solidFill>
            <a:srgbClr val="002060"/>
          </a:solidFill>
          <a:ln w="31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endParaRPr lang="tr-TR" dirty="0"/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</a:rPr>
              <a:t>Politika-Belirleyen ve/veya Danışman Kurullar (PBD)- Ulusal Etik Kurullar</a:t>
            </a: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</a:rPr>
              <a:t>Sağlık Çalışanı Birliği Kurulları (SÇB)</a:t>
            </a: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</a:rPr>
              <a:t>Sağlık hizmeti / Hastane Etik Kurulları (HEK)</a:t>
            </a:r>
          </a:p>
          <a:p>
            <a:pPr>
              <a:defRPr/>
            </a:pPr>
            <a:r>
              <a:rPr lang="tr-TR" b="1" dirty="0">
                <a:solidFill>
                  <a:srgbClr val="FFC000"/>
                </a:solidFill>
              </a:rPr>
              <a:t>Araştırma Etik Kurulları (AEK)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sz="1800" dirty="0">
              <a:solidFill>
                <a:srgbClr val="FFFF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D3B79D2-37DF-D5E0-F3F3-F2340C2B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D0AE-754C-4EB4-8DE6-FF00ABE24858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F08B499-F2D0-D4AB-F768-A606D0B4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br>
              <a:rPr lang="tr-TR" sz="2800" b="1" dirty="0">
                <a:solidFill>
                  <a:srgbClr val="FFC000"/>
                </a:solidFill>
              </a:rPr>
            </a:br>
            <a:r>
              <a:rPr lang="tr-TR" sz="2800" b="1" dirty="0" err="1">
                <a:solidFill>
                  <a:srgbClr val="FFC000"/>
                </a:solidFill>
              </a:rPr>
              <a:t>Biyoetik</a:t>
            </a:r>
            <a:r>
              <a:rPr lang="tr-TR" sz="2800" b="1" dirty="0">
                <a:solidFill>
                  <a:srgbClr val="FFC000"/>
                </a:solidFill>
              </a:rPr>
              <a:t> kurullar kurmayı desteklemek ve ilgiyi koruyabilmek için gereken sekiz yapısal değişken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br>
              <a:rPr lang="tr-TR" sz="4000" b="1" dirty="0">
                <a:solidFill>
                  <a:srgbClr val="FFC000"/>
                </a:solidFill>
              </a:rPr>
            </a:br>
            <a:r>
              <a:rPr lang="tr-TR" sz="2000" b="1" i="1" dirty="0"/>
              <a:t>Richard A. </a:t>
            </a:r>
            <a:r>
              <a:rPr lang="tr-TR" sz="2000" b="1" i="1" dirty="0" err="1"/>
              <a:t>Mc</a:t>
            </a:r>
            <a:r>
              <a:rPr lang="tr-TR" sz="2000" b="1" i="1" dirty="0"/>
              <a:t> </a:t>
            </a:r>
            <a:r>
              <a:rPr lang="tr-TR" sz="2000" b="1" i="1" dirty="0" err="1"/>
              <a:t>Cormick</a:t>
            </a:r>
            <a:r>
              <a:rPr lang="tr-TR" sz="4000" b="1" dirty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tr-TR" sz="2400" b="1" dirty="0"/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002060"/>
                </a:solidFill>
              </a:rPr>
              <a:t>Sorunların Karmaşıklığı 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002060"/>
                </a:solidFill>
              </a:rPr>
              <a:t>Seçenek Sıralaması 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FF0000"/>
                </a:solidFill>
              </a:rPr>
              <a:t>Araştırma ve Sağlık Hizmetleri Kurumlarının Korunması 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002060"/>
                </a:solidFill>
              </a:rPr>
              <a:t>Klinik Kararlarda Hükmün Niteliği 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FF0000"/>
                </a:solidFill>
              </a:rPr>
              <a:t>Hasta Özerkliğinin İfadesi ve Önemi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002060"/>
                </a:solidFill>
              </a:rPr>
              <a:t>Ekonomik Kaygıların  Ortaya Çıkışı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002060"/>
                </a:solidFill>
              </a:rPr>
              <a:t>Bazı Grupların Dini İnançları</a:t>
            </a:r>
          </a:p>
          <a:p>
            <a:pPr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002060"/>
                </a:solidFill>
              </a:rPr>
              <a:t>Kamuoyundan Etkilenen Bireysel Kararlar 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06ED361-8131-8A00-65F4-6EBA1383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12C-E89F-468E-BFF6-6FFFD3E53CB7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DDACC6F-C8E2-7C3F-ADCA-9E603431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Nuremberg Denemeleri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88" y="2379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7313" y="2374900"/>
            <a:ext cx="8970962" cy="2066925"/>
            <a:chOff x="-3" y="-3"/>
            <a:chExt cx="5651" cy="130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0"/>
              <a:ext cx="5645" cy="1296"/>
              <a:chOff x="0" y="0"/>
              <a:chExt cx="5645" cy="1296"/>
            </a:xfrm>
          </p:grpSpPr>
          <p:sp>
            <p:nvSpPr>
              <p:cNvPr id="1947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45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en-US"/>
                  <a:t>  </a:t>
                </a:r>
                <a:r>
                  <a:rPr lang="en-US" sz="12900"/>
                  <a:t> </a:t>
                </a:r>
                <a:r>
                  <a:rPr lang="en-US"/>
                  <a:t>                                   </a:t>
                </a:r>
              </a:p>
            </p:txBody>
          </p:sp>
          <p:sp>
            <p:nvSpPr>
              <p:cNvPr id="1947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45" cy="12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19472" name="Rectangle 8"/>
            <p:cNvSpPr>
              <a:spLocks noChangeArrowheads="1"/>
            </p:cNvSpPr>
            <p:nvPr/>
          </p:nvSpPr>
          <p:spPr bwMode="auto">
            <a:xfrm>
              <a:off x="-3" y="-3"/>
              <a:ext cx="5651" cy="130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tr-TR"/>
            </a:p>
          </p:txBody>
        </p:sp>
      </p:grpSp>
      <p:pic>
        <p:nvPicPr>
          <p:cNvPr id="19461" name="Picture 5" descr="justicevie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1588" y="223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7313" y="2227263"/>
            <a:ext cx="8970962" cy="2357437"/>
            <a:chOff x="-3" y="-3"/>
            <a:chExt cx="5651" cy="1485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0" y="0"/>
              <a:ext cx="5645" cy="1479"/>
              <a:chOff x="0" y="0"/>
              <a:chExt cx="5645" cy="1479"/>
            </a:xfrm>
          </p:grpSpPr>
          <p:sp>
            <p:nvSpPr>
              <p:cNvPr id="1946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45" cy="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en-US"/>
                  <a:t>  </a:t>
                </a:r>
                <a:r>
                  <a:rPr lang="en-US" sz="14800"/>
                  <a:t> </a:t>
                </a:r>
                <a:r>
                  <a:rPr lang="en-US"/>
                  <a:t>                                  </a:t>
                </a:r>
              </a:p>
            </p:txBody>
          </p:sp>
          <p:sp>
            <p:nvSpPr>
              <p:cNvPr id="19470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45" cy="147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19468" name="Rectangle 15"/>
            <p:cNvSpPr>
              <a:spLocks noChangeArrowheads="1"/>
            </p:cNvSpPr>
            <p:nvPr/>
          </p:nvSpPr>
          <p:spPr bwMode="auto">
            <a:xfrm>
              <a:off x="-3" y="-3"/>
              <a:ext cx="5651" cy="148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tr-TR"/>
            </a:p>
          </p:txBody>
        </p:sp>
      </p:grpSp>
      <p:pic>
        <p:nvPicPr>
          <p:cNvPr id="19464" name="Picture 12" descr="docexam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26860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 descr="docd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752600"/>
            <a:ext cx="52927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68CF4539-C0D8-A63E-C52E-028230E2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5784-3EFE-4A43-A389-A5B504091831}" type="datetime1">
              <a:rPr lang="tr-TR" smtClean="0"/>
              <a:t>15.04.2025</a:t>
            </a:fld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23B5E5-A8BB-39EA-C434-6A93D4A9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Etik kurullar</a:t>
            </a:r>
            <a:br>
              <a:rPr lang="tr-TR" sz="3600" b="1" dirty="0">
                <a:solidFill>
                  <a:srgbClr val="002060"/>
                </a:solidFill>
              </a:rPr>
            </a:b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/>
              <a:t>Gönüllü katılımcının hakkını korur.</a:t>
            </a: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</a:rPr>
              <a:t>Kuruluşu (kurumu) korur.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Sorumluluk, kabahat ve suçu paylaşır.</a:t>
            </a: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</a:rPr>
              <a:t>Kamuoyunun endişesini azaltır.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Sahtekarlığı engeller.</a:t>
            </a: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</a:rPr>
              <a:t>“Maskeli” pazarlama taktiklerini önler.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Ciddi tersliklerden haberdar olur.</a:t>
            </a: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</a:rPr>
              <a:t>Yüksek standart oluşmasını sağlar.</a:t>
            </a:r>
          </a:p>
          <a:p>
            <a:pPr>
              <a:lnSpc>
                <a:spcPct val="90000"/>
              </a:lnSpc>
            </a:pPr>
            <a:endParaRPr lang="tr-TR" dirty="0">
              <a:solidFill>
                <a:schemeClr val="hlin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EE29CFF-DE3D-145B-7D19-DE07FFEA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B6E-B68F-42D2-850F-172114504156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69EAAE1-29A1-77B0-D18D-4939FF13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Klinik Araştırma Nedir?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	</a:t>
            </a:r>
            <a:r>
              <a:rPr lang="tr-TR" b="1" dirty="0">
                <a:solidFill>
                  <a:srgbClr val="002060"/>
                </a:solidFill>
              </a:rPr>
              <a:t>Bir girişimin etkisi ve değerini bir kontrol grubu ile karşılaştıran ve klinik bir olayı ilgilendiren </a:t>
            </a:r>
            <a:r>
              <a:rPr lang="tr-TR" b="1" dirty="0" err="1">
                <a:solidFill>
                  <a:srgbClr val="002060"/>
                </a:solidFill>
              </a:rPr>
              <a:t>prospektif</a:t>
            </a:r>
            <a:r>
              <a:rPr lang="tr-TR" b="1" dirty="0">
                <a:solidFill>
                  <a:srgbClr val="002060"/>
                </a:solidFill>
              </a:rPr>
              <a:t> çalışmadır… </a:t>
            </a:r>
          </a:p>
          <a:p>
            <a:pPr>
              <a:buNone/>
            </a:pP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6E293A-88E8-40C1-CEE5-F1F6400E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419C-38E0-4CEA-B6D9-CC5B856B9E58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5968A-CA70-42B8-3E48-30642C2F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Hekim/ Araştırmacı Hekim</a:t>
            </a:r>
            <a:br>
              <a:rPr lang="tr-TR" sz="3600" b="1" dirty="0">
                <a:solidFill>
                  <a:srgbClr val="002060"/>
                </a:solidFill>
              </a:rPr>
            </a:br>
            <a:r>
              <a:rPr lang="tr-TR" sz="3600" b="1" dirty="0">
                <a:solidFill>
                  <a:srgbClr val="002060"/>
                </a:solidFill>
              </a:rPr>
              <a:t>Tedavi Yanılsamasına izin verme… 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tr-TR" dirty="0">
                <a:solidFill>
                  <a:srgbClr val="FFC000"/>
                </a:solidFill>
              </a:rPr>
              <a:t>Hekim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tr-TR" b="1" dirty="0">
              <a:solidFill>
                <a:srgbClr val="002060"/>
              </a:solidFill>
            </a:endParaRP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Tanı/ Tedaviyi standart kanıta dayalı tıbbi bilgi ile uygular.</a:t>
            </a: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Hekim doz- ilaç değiştirebilir, yeni ilaç ekleyebilir.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tr-TR" dirty="0">
                <a:solidFill>
                  <a:srgbClr val="FFC000"/>
                </a:solidFill>
              </a:rPr>
              <a:t>Araştırmacı Hekim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tr-TR" b="1">
              <a:solidFill>
                <a:srgbClr val="002060"/>
              </a:solidFill>
            </a:endParaRPr>
          </a:p>
          <a:p>
            <a:pPr algn="ctr"/>
            <a:r>
              <a:rPr lang="tr-TR" b="1">
                <a:solidFill>
                  <a:srgbClr val="002060"/>
                </a:solidFill>
              </a:rPr>
              <a:t>Araştırıcı </a:t>
            </a:r>
            <a:r>
              <a:rPr lang="tr-TR" b="1" dirty="0">
                <a:solidFill>
                  <a:srgbClr val="002060"/>
                </a:solidFill>
              </a:rPr>
              <a:t>çalışma için uygun kriterleri sağlayan olguları araştırır </a:t>
            </a: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Protokole uygun seçimin sağlanması için uğraşır, Protokolün dışına çıkamaz 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8074765-5F20-DC43-83FD-FB4E9F75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A217-2739-49D9-AD76-668BD981954C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523577F-5A2A-2DAC-9FEB-49520464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/>
          </a:p>
          <a:p>
            <a:pPr algn="just"/>
            <a:r>
              <a:rPr lang="tr-TR" b="1" u="sng" dirty="0">
                <a:solidFill>
                  <a:srgbClr val="002060"/>
                </a:solidFill>
              </a:rPr>
              <a:t>Günlük Tıp Pratiği </a:t>
            </a:r>
            <a:r>
              <a:rPr lang="tr-TR" b="1" dirty="0">
                <a:solidFill>
                  <a:srgbClr val="002060"/>
                </a:solidFill>
              </a:rPr>
              <a:t>her ne kadar bilimsel kurallar çerçevesinde yürütülürse de, uygulamalar esnektir ve hasta ve hasta dışı koşullara göre rahatlıkla değiştirilebilir. </a:t>
            </a:r>
          </a:p>
          <a:p>
            <a:pPr algn="just"/>
            <a:r>
              <a:rPr lang="tr-TR" b="1" u="sng" dirty="0">
                <a:solidFill>
                  <a:srgbClr val="002060"/>
                </a:solidFill>
              </a:rPr>
              <a:t>Klinik Araştırmalar </a:t>
            </a:r>
            <a:r>
              <a:rPr lang="tr-TR" b="1" dirty="0">
                <a:solidFill>
                  <a:srgbClr val="002060"/>
                </a:solidFill>
              </a:rPr>
              <a:t>önceden tanımlanmış ve sınırları belirlenmiş kurallar içerisinde yapılmak zorundadır. Bu kuralların dışına çıkmak hasta açısından doğru, ancak klinik araştırma açısından hatalı olabilir. 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542E2F-FCD5-6439-FA5B-59299791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86B8-1206-440B-8ADF-858EB2A64C21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0EEBE4-7BFF-83B5-6115-C6598845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br>
              <a:rPr lang="tr-TR" sz="2800" b="1" dirty="0">
                <a:cs typeface="Times New Roman" pitchFamily="18" charset="0"/>
              </a:rPr>
            </a:br>
            <a:br>
              <a:rPr lang="tr-TR" sz="2800" b="1" dirty="0">
                <a:cs typeface="Times New Roman" pitchFamily="18" charset="0"/>
              </a:rPr>
            </a:br>
            <a:r>
              <a:rPr lang="tr-TR" sz="2800" b="1" dirty="0">
                <a:solidFill>
                  <a:srgbClr val="002060"/>
                </a:solidFill>
                <a:cs typeface="Times New Roman" pitchFamily="18" charset="0"/>
              </a:rPr>
              <a:t>Ülkemizde Klinik Araştırmalar ile İlgili Yasa ve </a:t>
            </a:r>
            <a:r>
              <a:rPr lang="en-US" sz="2800" b="1" dirty="0">
                <a:solidFill>
                  <a:srgbClr val="002060"/>
                </a:solidFill>
              </a:rPr>
              <a:t>YÖNETMELİKLER</a:t>
            </a:r>
            <a:br>
              <a:rPr lang="en-US" sz="3600" b="1" dirty="0">
                <a:solidFill>
                  <a:srgbClr val="002060"/>
                </a:solidFill>
              </a:rPr>
            </a:br>
            <a:br>
              <a:rPr lang="tr-TR" sz="3600" dirty="0">
                <a:cs typeface="Times New Roman" pitchFamily="18" charset="0"/>
              </a:rPr>
            </a:br>
            <a:endParaRPr lang="tr-TR" sz="3600" dirty="0">
              <a:cs typeface="Times New Roman" pitchFamily="18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0113" y="1700213"/>
            <a:ext cx="7772400" cy="411480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lvl="1">
              <a:defRPr/>
            </a:pPr>
            <a:endParaRPr lang="tr-TR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TCK Madde 90- İnsan Üzerinde Deney</a:t>
            </a: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Beşeri Tıbbi Ürünlerin Klinik Araştırmaları Hakkında Yönetmelik- Mayıs 2023</a:t>
            </a:r>
          </a:p>
          <a:p>
            <a:pPr lvl="1">
              <a:defRPr/>
            </a:pPr>
            <a:r>
              <a:rPr lang="tr-TR" b="1" i="0" dirty="0">
                <a:solidFill>
                  <a:srgbClr val="002060"/>
                </a:solidFill>
                <a:effectLst/>
                <a:latin typeface="+mj-lt"/>
              </a:rPr>
              <a:t>TIBBİ CİHAZ KLİNİK ARAŞTIRMALARI YÖNETMELİĞİ- Temmuz 2022</a:t>
            </a:r>
            <a:endParaRPr lang="tr-TR" b="1" dirty="0">
              <a:solidFill>
                <a:srgbClr val="002060"/>
              </a:solidFill>
              <a:latin typeface="+mj-lt"/>
            </a:endParaRP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İYİ KLİNİK UYGULAMALARI KILAVUZU – Şubat 2024</a:t>
            </a:r>
          </a:p>
          <a:p>
            <a:pPr lvl="1">
              <a:buNone/>
              <a:defRPr/>
            </a:pPr>
            <a:endParaRPr lang="tr-TR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1E3C6D-65AD-0787-6BC1-C6E8809A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DEEA-02C2-4232-9B5E-F51D9E1F0600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BB5A861-D689-A0DB-F193-B76879A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tr-TR" sz="3100" b="1" dirty="0">
                <a:solidFill>
                  <a:srgbClr val="002060"/>
                </a:solidFill>
              </a:rPr>
            </a:br>
            <a:r>
              <a:rPr lang="tr-TR" sz="3100" b="1" dirty="0">
                <a:solidFill>
                  <a:srgbClr val="002060"/>
                </a:solidFill>
              </a:rPr>
              <a:t>KLİNİK ARAŞTIRMALAR HAKKINDA YÖNETMELİK Kapsam</a:t>
            </a:r>
            <a:br>
              <a:rPr lang="tr-TR" sz="3200" dirty="0">
                <a:solidFill>
                  <a:srgbClr val="002060"/>
                </a:solidFill>
              </a:rPr>
            </a:b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b="1" dirty="0">
                <a:solidFill>
                  <a:srgbClr val="002060"/>
                </a:solidFill>
              </a:rPr>
              <a:t>MADDE 2 –</a:t>
            </a:r>
            <a:r>
              <a:rPr lang="tr-TR" dirty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tr-TR" dirty="0">
                <a:solidFill>
                  <a:srgbClr val="002060"/>
                </a:solidFill>
              </a:rPr>
              <a:t>(1)Bu Yönetmelik, biyoyararlanım ve biyoeşdeğerlik çalışmaları dâhil ruhsat veya izin alınmış olsa dahi </a:t>
            </a:r>
            <a:r>
              <a:rPr lang="tr-TR" b="1" dirty="0">
                <a:solidFill>
                  <a:srgbClr val="002060"/>
                </a:solidFill>
              </a:rPr>
              <a:t>tüm beşeri tıbbi ürünlerin klinik araştırmalarını, düşük riskli bilimsel çalışmaları, araştırma yerlerini ve bu araştırmaları gerçekleştirecek gerçek veya tüzel kişileri kapsar.</a:t>
            </a:r>
          </a:p>
          <a:p>
            <a:pPr algn="just">
              <a:buNone/>
            </a:pPr>
            <a:endParaRPr lang="tr-TR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tr-TR" dirty="0">
                <a:solidFill>
                  <a:srgbClr val="002060"/>
                </a:solidFill>
              </a:rPr>
              <a:t>(2)Beşeri tıbbi ürünlerin gözlemsel çalışmaları dahil </a:t>
            </a:r>
            <a:r>
              <a:rPr lang="tr-TR" b="1" dirty="0">
                <a:solidFill>
                  <a:srgbClr val="002060"/>
                </a:solidFill>
              </a:rPr>
              <a:t>tüm müdahalesiz çalışmalar ve retrospektif çalışmalar bu Yönetmeliğin kapsamı dışındadır.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E8744D-FB0C-CCA2-F41A-050E055B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E855-2F32-4606-9D80-1C99CEF15D1B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51189A-22FA-204A-CAB6-041501AC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Girişimsel Olmayan Klinik Araştırma</a:t>
            </a:r>
            <a:br>
              <a:rPr lang="tr-TR" sz="3200" b="1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	</a:t>
            </a:r>
            <a:r>
              <a:rPr lang="tr-TR" sz="3200" b="1" dirty="0" err="1">
                <a:solidFill>
                  <a:schemeClr val="bg1"/>
                </a:solidFill>
              </a:rPr>
              <a:t>Non</a:t>
            </a:r>
            <a:r>
              <a:rPr lang="tr-TR" sz="3200" b="1" dirty="0">
                <a:solidFill>
                  <a:schemeClr val="bg1"/>
                </a:solidFill>
              </a:rPr>
              <a:t>-</a:t>
            </a:r>
            <a:r>
              <a:rPr lang="tr-TR" sz="3200" b="1" dirty="0" err="1">
                <a:solidFill>
                  <a:schemeClr val="bg1"/>
                </a:solidFill>
              </a:rPr>
              <a:t>interventional</a:t>
            </a:r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200" b="1" dirty="0" err="1">
                <a:solidFill>
                  <a:schemeClr val="bg1"/>
                </a:solidFill>
              </a:rPr>
              <a:t>Study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endParaRPr lang="tr-TR" dirty="0"/>
          </a:p>
          <a:p>
            <a:endParaRPr lang="tr-TR" b="1" dirty="0"/>
          </a:p>
          <a:p>
            <a:pPr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Araştırmacının girişime karar vermediği </a:t>
            </a:r>
          </a:p>
          <a:p>
            <a:pPr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 Tedavi seçimi yapmadığı çalışma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070DCDA-DCB5-711D-F40C-43F3A3C7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334A-7022-44EF-BCE5-A5EBBCDEB815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4078B0-7980-2B25-7DDA-C84E73DE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Girişim…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endParaRPr lang="tr-TR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İlaç</a:t>
            </a:r>
          </a:p>
          <a:p>
            <a:r>
              <a:rPr lang="tr-TR" sz="2800" dirty="0">
                <a:solidFill>
                  <a:schemeClr val="bg1"/>
                </a:solidFill>
              </a:rPr>
              <a:t>Cerrahi</a:t>
            </a:r>
          </a:p>
          <a:p>
            <a:r>
              <a:rPr lang="tr-TR" sz="2800" dirty="0">
                <a:solidFill>
                  <a:schemeClr val="bg1"/>
                </a:solidFill>
              </a:rPr>
              <a:t>Tıbbi Cihaz/ Protez</a:t>
            </a:r>
          </a:p>
          <a:p>
            <a:r>
              <a:rPr lang="tr-TR" sz="2800" dirty="0">
                <a:solidFill>
                  <a:schemeClr val="bg1"/>
                </a:solidFill>
              </a:rPr>
              <a:t>Diyet</a:t>
            </a:r>
          </a:p>
          <a:p>
            <a:r>
              <a:rPr lang="tr-TR" sz="2800" dirty="0">
                <a:solidFill>
                  <a:schemeClr val="bg1"/>
                </a:solidFill>
              </a:rPr>
              <a:t>Fizik Tedavi</a:t>
            </a:r>
          </a:p>
          <a:p>
            <a:r>
              <a:rPr lang="tr-TR" sz="2800" dirty="0">
                <a:solidFill>
                  <a:schemeClr val="bg1"/>
                </a:solidFill>
              </a:rPr>
              <a:t>Tanısal Girişim</a:t>
            </a:r>
          </a:p>
          <a:p>
            <a:endParaRPr lang="tr-TR" sz="2800" dirty="0"/>
          </a:p>
          <a:p>
            <a:endParaRPr lang="tr-TR" sz="2800" dirty="0"/>
          </a:p>
          <a:p>
            <a:pPr algn="just">
              <a:buNone/>
            </a:pPr>
            <a:r>
              <a:rPr lang="tr-TR" sz="2800" b="1" dirty="0">
                <a:solidFill>
                  <a:srgbClr val="002060"/>
                </a:solidFill>
              </a:rPr>
              <a:t>	</a:t>
            </a:r>
          </a:p>
          <a:p>
            <a:pPr algn="just">
              <a:buNone/>
            </a:pPr>
            <a:r>
              <a:rPr lang="tr-TR" sz="2800" b="1" dirty="0">
                <a:solidFill>
                  <a:srgbClr val="002060"/>
                </a:solidFill>
              </a:rPr>
              <a:t>	</a:t>
            </a:r>
            <a:r>
              <a:rPr lang="tr-TR" sz="2800" b="1" dirty="0">
                <a:solidFill>
                  <a:schemeClr val="bg1"/>
                </a:solidFill>
              </a:rPr>
              <a:t>Sorumlu araştırmacı; araştırma konusu ile ilgili dalda uzmanlık veya doktora eğitimini tamamlamış olup, </a:t>
            </a:r>
            <a:r>
              <a:rPr lang="tr-TR" sz="2800" b="1" dirty="0">
                <a:solidFill>
                  <a:srgbClr val="FF0000"/>
                </a:solidFill>
              </a:rPr>
              <a:t>araştırmanın yürütülmesinden sorumlu olan hekim veya diş hekimidir </a:t>
            </a:r>
          </a:p>
          <a:p>
            <a:pPr>
              <a:buNone/>
            </a:pP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B17ACC-0BE1-C4DE-9FF6-29C0DD76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C6FA-C3EA-4AFC-9851-DA4D978491BC}" type="datetime1">
              <a:rPr lang="tr-TR" smtClean="0"/>
              <a:t>15.04.2025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44B06E-3449-C70A-61C2-4AD3B4A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BAŞVURU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67300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tr-TR" b="1" dirty="0">
                <a:solidFill>
                  <a:srgbClr val="FFFF00"/>
                </a:solidFill>
              </a:rPr>
              <a:t>			</a:t>
            </a:r>
            <a:r>
              <a:rPr lang="en-US" b="1" dirty="0" err="1">
                <a:solidFill>
                  <a:srgbClr val="FFFF00"/>
                </a:solidFill>
              </a:rPr>
              <a:t>Tez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Akademik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Çalışma</a:t>
            </a:r>
            <a:endParaRPr lang="tr-TR" b="1" dirty="0">
              <a:solidFill>
                <a:srgbClr val="FFFF00"/>
              </a:solidFill>
            </a:endParaRPr>
          </a:p>
          <a:p>
            <a:pPr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971550" lvl="1" indent="-514350">
              <a:defRPr/>
            </a:pPr>
            <a:r>
              <a:rPr lang="en-US" b="1" dirty="0" err="1">
                <a:solidFill>
                  <a:srgbClr val="002060"/>
                </a:solidFill>
              </a:rPr>
              <a:t>Klinik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İlaç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Araştırması</a:t>
            </a:r>
            <a:endParaRPr lang="en-US" b="1" dirty="0">
              <a:solidFill>
                <a:srgbClr val="002060"/>
              </a:solidFill>
            </a:endParaRPr>
          </a:p>
          <a:p>
            <a:pPr marL="971550" lvl="1" indent="-514350">
              <a:defRPr/>
            </a:pPr>
            <a:r>
              <a:rPr lang="en-US" b="1" dirty="0" err="1">
                <a:solidFill>
                  <a:srgbClr val="002060"/>
                </a:solidFill>
              </a:rPr>
              <a:t>İlaç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Dışı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Klinik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Araştırma</a:t>
            </a:r>
            <a:endParaRPr lang="en-US" b="1" dirty="0">
              <a:solidFill>
                <a:srgbClr val="002060"/>
              </a:solidFill>
            </a:endParaRPr>
          </a:p>
          <a:p>
            <a:pPr marL="971550" lvl="1" indent="-514350">
              <a:defRPr/>
            </a:pPr>
            <a:r>
              <a:rPr lang="en-US" b="1" dirty="0" err="1">
                <a:solidFill>
                  <a:srgbClr val="002060"/>
                </a:solidFill>
              </a:rPr>
              <a:t>Tıbbi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Cihazla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Yapılacak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Klinik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Araştırma</a:t>
            </a:r>
            <a:endParaRPr lang="en-US" b="1" dirty="0">
              <a:solidFill>
                <a:srgbClr val="002060"/>
              </a:solidFill>
            </a:endParaRPr>
          </a:p>
          <a:p>
            <a:pPr marL="971550" lvl="1" indent="-514350">
              <a:defRPr/>
            </a:pPr>
            <a:r>
              <a:rPr lang="en-US" b="1" dirty="0" err="1">
                <a:solidFill>
                  <a:srgbClr val="002060"/>
                </a:solidFill>
              </a:rPr>
              <a:t>Tıbbi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Cihazla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Yapılacak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Gözlemsel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Çalışma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AEC62FD-CA68-93C9-77E5-F6482623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6407-8DE6-41AE-AF2D-A32BDDA3CA11}" type="datetime1">
              <a:rPr lang="tr-TR" smtClean="0"/>
              <a:t>15.04.2025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BB6823-A0CE-DA6D-AD72-2E3ED2B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r>
              <a:rPr lang="tr-TR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SÜREÇ İÇİNDE DEĞİŞİKLİK </a:t>
            </a:r>
            <a:br>
              <a:rPr lang="tr-TR" sz="3600" b="1" dirty="0">
                <a:solidFill>
                  <a:srgbClr val="002060"/>
                </a:solidFill>
              </a:rPr>
            </a:b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Etik Kurulu bilgilendirin </a:t>
            </a: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Araştırıcı eklenmesi çıkarılması </a:t>
            </a: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Merkez eklenmesi çıkarılması </a:t>
            </a:r>
          </a:p>
          <a:p>
            <a:pPr>
              <a:buNone/>
            </a:pP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100-BFA1-41C6-B2B3-19C9AD18F4BC}" type="datetime1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NÖB, HÜTF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51M14RR5N6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52800"/>
            <a:ext cx="18573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514Q7A01JQ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88913"/>
            <a:ext cx="18097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51A5M92PHQ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3573463"/>
            <a:ext cx="1485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71ZZT9Z059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260350"/>
            <a:ext cx="16224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7" name="Picture 9" descr="Nurembreg trial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09825"/>
            <a:ext cx="5715000" cy="4448175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487" name="Picture 10" descr="doctor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0"/>
            <a:ext cx="14684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2286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r-TR" b="1"/>
              <a:t>Dr. Josef Mengele</a:t>
            </a: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E01358-76CB-68A1-332F-2D583E09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6877-5D0F-4E10-88F1-08BDEEC2A5E1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9266460-4128-1432-E911-1E8128E8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Etik Kurul yetki ve sorumlulukları bağlamında</a:t>
            </a:r>
            <a:br>
              <a:rPr lang="tr-TR" sz="2400" b="1" dirty="0">
                <a:solidFill>
                  <a:srgbClr val="FFFF00"/>
                </a:solidFill>
              </a:rPr>
            </a:br>
            <a:r>
              <a:rPr lang="tr-TR" sz="2400" b="1" dirty="0">
                <a:solidFill>
                  <a:srgbClr val="FFFF00"/>
                </a:solidFill>
              </a:rPr>
              <a:t>araştırmacı tarafından anlaşılmasında</a:t>
            </a:r>
            <a:br>
              <a:rPr lang="tr-TR" sz="2400" b="1" dirty="0">
                <a:solidFill>
                  <a:srgbClr val="FFFF00"/>
                </a:solidFill>
              </a:rPr>
            </a:br>
            <a:r>
              <a:rPr lang="tr-TR" sz="2400" b="1" dirty="0">
                <a:solidFill>
                  <a:srgbClr val="FFFF00"/>
                </a:solidFill>
              </a:rPr>
              <a:t>güçlük çekilen durumlar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2"/>
          </p:nvPr>
        </p:nvSpPr>
        <p:spPr>
          <a:solidFill>
            <a:schemeClr val="accent2"/>
          </a:solidFill>
        </p:spPr>
        <p:txBody>
          <a:bodyPr/>
          <a:lstStyle/>
          <a:p>
            <a:pPr algn="ctr">
              <a:buNone/>
            </a:pPr>
            <a:r>
              <a:rPr lang="tr-TR" dirty="0">
                <a:solidFill>
                  <a:srgbClr val="002060"/>
                </a:solidFill>
              </a:rPr>
              <a:t>Etik kurullar çalışmanın “bilimsel” kısmına neden karışıyor düşüncesi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3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2800" dirty="0">
                <a:solidFill>
                  <a:srgbClr val="002060"/>
                </a:solidFill>
              </a:rPr>
              <a:t>Etik Kurulların getirdiği kısıtlamalar araştırmaların yapılmasını zorlaştırıyor düşüncesi</a:t>
            </a: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82" y="1700808"/>
            <a:ext cx="4124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679-2696-4747-A882-5805E1FD2C7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20DB1-C21C-435D-884F-6291E610240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7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tr-TR" sz="2400" b="1" dirty="0">
                <a:solidFill>
                  <a:srgbClr val="002060"/>
                </a:solidFill>
              </a:rPr>
              <a:t>İlaç araştırmalarında fazların bilinmemesi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</a:rPr>
              <a:t>Gözlemsel ilaç çalışmalarının tam anlaşılamaması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</a:rPr>
              <a:t>Destekleyicisi olmayan araştırmalarda rutin dışı testler, sigorta, ilaçların karşılanması talebi</a:t>
            </a:r>
          </a:p>
          <a:p>
            <a:pPr algn="ctr"/>
            <a:r>
              <a:rPr lang="tr-TR" sz="2400" b="1" dirty="0" err="1">
                <a:solidFill>
                  <a:srgbClr val="002060"/>
                </a:solidFill>
              </a:rPr>
              <a:t>Endikasyon</a:t>
            </a:r>
            <a:r>
              <a:rPr lang="tr-TR" sz="2400" b="1" dirty="0">
                <a:solidFill>
                  <a:srgbClr val="002060"/>
                </a:solidFill>
              </a:rPr>
              <a:t> dışı tedavide kullanılan ilaçlara ait veriler ile ilgili retrospektif çalışma tasarımı ile başvurusu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Onay alınmadan başlanan ve/veya tamamlanan</a:t>
            </a:r>
            <a:r>
              <a:rPr lang="tr-TR" sz="2400" b="1" dirty="0">
                <a:solidFill>
                  <a:srgbClr val="002060"/>
                </a:solidFill>
              </a:rPr>
              <a:t> çalışmalara, geriye yönelik onay için başvuru isteği</a:t>
            </a:r>
          </a:p>
          <a:p>
            <a:endParaRPr lang="tr-TR" dirty="0"/>
          </a:p>
        </p:txBody>
      </p:sp>
      <p:sp>
        <p:nvSpPr>
          <p:cNvPr id="11" name="10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201924" cy="390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485C-D7FB-45FC-B665-32EB7CBB0FA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84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tr-TR" sz="3200" dirty="0"/>
              <a:t>Etik Kurul’un İşleyişi ile İlgili Bilgi Eksikliği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chemeClr val="accent1"/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Yazışmaların takibinin yapılmaması</a:t>
            </a:r>
          </a:p>
          <a:p>
            <a:pPr>
              <a:buNone/>
            </a:pPr>
            <a:r>
              <a:rPr lang="tr-TR" sz="2400" dirty="0"/>
              <a:t>	Eksikliklerin ilk bildirimi Etik Kurul tarafından yazılı olarak</a:t>
            </a:r>
          </a:p>
          <a:p>
            <a:pPr>
              <a:buNone/>
            </a:pPr>
            <a:r>
              <a:rPr lang="tr-TR" sz="2400" dirty="0"/>
              <a:t> 	yapılmakta, sonraki takip aşaması araştırıcının sorumluluğundadır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Başvuru zamanları ve toplantı tarihleri ile ilgili sıkıntılar</a:t>
            </a:r>
          </a:p>
          <a:p>
            <a:pPr>
              <a:buNone/>
            </a:pPr>
            <a:r>
              <a:rPr lang="tr-TR" sz="2400" dirty="0"/>
              <a:t>	Başvuruların hazırlanmasının son güne bırakılması nedeniyle imza/ belge eksiklikleri ile kabulü ya da gündemi belirlenmiş toplantıya dosyanın alınması için ısrarlar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Çalışmanın eksikliklerinin tamamlanıp onay alması (çoklu imza) beklenmeden çalışmaya başlanması</a:t>
            </a:r>
          </a:p>
          <a:p>
            <a:pPr>
              <a:buNone/>
            </a:pPr>
            <a:r>
              <a:rPr lang="tr-TR" sz="2400" dirty="0"/>
              <a:t>	Dosyanın toplantıda değerlendirilmiş olması toplantı günü onay aldığı anlamına gelmemektedir.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C56-8E5D-4645-B220-DEEDE55889D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90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2060"/>
                </a:solidFill>
                <a:highlight>
                  <a:srgbClr val="FFFF00"/>
                </a:highlight>
              </a:rPr>
              <a:t>Bilimsel araştırmaya ve hazırlanan dosyaya</a:t>
            </a:r>
            <a:br>
              <a:rPr lang="tr-TR" sz="3200" dirty="0">
                <a:solidFill>
                  <a:srgbClr val="002060"/>
                </a:solidFill>
                <a:highlight>
                  <a:srgbClr val="FFFF00"/>
                </a:highlight>
              </a:rPr>
            </a:br>
            <a:r>
              <a:rPr lang="tr-TR" sz="3200" dirty="0">
                <a:solidFill>
                  <a:srgbClr val="002060"/>
                </a:solidFill>
                <a:highlight>
                  <a:srgbClr val="FFFF00"/>
                </a:highlight>
              </a:rPr>
              <a:t>gerekli özenin gösterilmemesi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4040188" cy="3951288"/>
          </a:xfrm>
          <a:solidFill>
            <a:schemeClr val="bg2"/>
          </a:solidFill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b="1" dirty="0">
                <a:solidFill>
                  <a:srgbClr val="002060"/>
                </a:solidFill>
              </a:rPr>
              <a:t>Anlaşılır dil kullanılmaması</a:t>
            </a:r>
          </a:p>
          <a:p>
            <a:r>
              <a:rPr lang="tr-TR" b="1" dirty="0">
                <a:solidFill>
                  <a:srgbClr val="002060"/>
                </a:solidFill>
              </a:rPr>
              <a:t>IKU doğrultusunda belirtilmesi gereken tüm bilgilerin yer almaması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>
          <a:xfrm>
            <a:off x="4814661" y="1608138"/>
            <a:ext cx="4041775" cy="639762"/>
          </a:xfrm>
        </p:spPr>
        <p:txBody>
          <a:bodyPr>
            <a:normAutofit fontScale="55000" lnSpcReduction="20000"/>
          </a:bodyPr>
          <a:lstStyle/>
          <a:p>
            <a:r>
              <a:rPr lang="tr-TR" sz="2800" dirty="0">
                <a:solidFill>
                  <a:srgbClr val="FFC000"/>
                </a:solidFill>
              </a:rPr>
              <a:t>	</a:t>
            </a:r>
            <a:r>
              <a:rPr lang="tr-TR" sz="5800" u="sng" dirty="0">
                <a:solidFill>
                  <a:srgbClr val="002060"/>
                </a:solidFill>
              </a:rPr>
              <a:t>Protokolde</a:t>
            </a: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041775" cy="3951288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tr-TR" sz="2000" b="1" dirty="0">
                <a:solidFill>
                  <a:srgbClr val="002060"/>
                </a:solidFill>
              </a:rPr>
              <a:t>Araştırma önemi ve gerekçesinin açıkça ifade edilememesi</a:t>
            </a:r>
          </a:p>
          <a:p>
            <a:pPr algn="just"/>
            <a:r>
              <a:rPr lang="tr-TR" sz="2000" b="1" dirty="0">
                <a:solidFill>
                  <a:srgbClr val="002060"/>
                </a:solidFill>
              </a:rPr>
              <a:t> Araştırma metodunun yeterince detaylı verilmemiş olması</a:t>
            </a:r>
          </a:p>
          <a:p>
            <a:pPr algn="just"/>
            <a:r>
              <a:rPr lang="tr-TR" sz="2000" b="1" dirty="0">
                <a:solidFill>
                  <a:srgbClr val="002060"/>
                </a:solidFill>
              </a:rPr>
              <a:t> Araştırma amacının literatür destekli olarak belirtilmemesi</a:t>
            </a:r>
          </a:p>
          <a:p>
            <a:pPr algn="just"/>
            <a:r>
              <a:rPr lang="tr-TR" sz="2000" b="1" dirty="0">
                <a:solidFill>
                  <a:srgbClr val="002060"/>
                </a:solidFill>
              </a:rPr>
              <a:t>Örneklem büyüklüğü ve uygulanacak istatistiksel yöntemlerin çalışma tasarımına uygun olmaması</a:t>
            </a:r>
          </a:p>
        </p:txBody>
      </p:sp>
      <p:sp>
        <p:nvSpPr>
          <p:cNvPr id="11" name="10 Metin Yer Tutucusu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116388" cy="1055687"/>
          </a:xfrm>
        </p:spPr>
        <p:txBody>
          <a:bodyPr>
            <a:normAutofit fontScale="55000" lnSpcReduction="20000"/>
          </a:bodyPr>
          <a:lstStyle/>
          <a:p>
            <a:pPr algn="ctr"/>
            <a:endParaRPr lang="tr-TR" sz="3200" dirty="0">
              <a:solidFill>
                <a:srgbClr val="FFC000"/>
              </a:solidFill>
            </a:endParaRPr>
          </a:p>
          <a:p>
            <a:pPr algn="ctr"/>
            <a:endParaRPr lang="tr-TR" sz="3200" dirty="0">
              <a:solidFill>
                <a:srgbClr val="FFC000"/>
              </a:solidFill>
            </a:endParaRPr>
          </a:p>
          <a:p>
            <a:pPr algn="ctr"/>
            <a:r>
              <a:rPr lang="tr-TR" sz="4600" u="sng" dirty="0">
                <a:solidFill>
                  <a:srgbClr val="002060"/>
                </a:solidFill>
              </a:rPr>
              <a:t>BGOF 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3AAD-0848-417F-91FC-0D5CF7D7185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5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tr-TR" sz="3200" dirty="0">
                <a:solidFill>
                  <a:srgbClr val="002060"/>
                </a:solidFill>
              </a:rPr>
              <a:t>BGOF- AOF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r>
              <a:rPr lang="tr-TR" sz="2000" b="1" dirty="0">
                <a:solidFill>
                  <a:srgbClr val="002060"/>
                </a:solidFill>
              </a:rPr>
              <a:t>Gönüllünün anlayabileceği uygun bir dille kaleme alınmış olmalıdır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Bireysel yarar sağlayıp sağlamayacağı</a:t>
            </a:r>
          </a:p>
          <a:p>
            <a:r>
              <a:rPr lang="tr-TR" sz="2000" b="1" dirty="0">
                <a:solidFill>
                  <a:srgbClr val="002060"/>
                </a:solidFill>
              </a:rPr>
              <a:t>Araştırmanın başlığı ve amacı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Söz konusu aktivitenin “araştırma” olduğu</a:t>
            </a:r>
          </a:p>
          <a:p>
            <a:r>
              <a:rPr lang="tr-TR" sz="2000" b="1" dirty="0">
                <a:solidFill>
                  <a:srgbClr val="002060"/>
                </a:solidFill>
              </a:rPr>
              <a:t>Yeni bir ilaç denenecekse olası yan etkileri</a:t>
            </a:r>
          </a:p>
          <a:p>
            <a:r>
              <a:rPr lang="fi-FI" sz="2000" b="1" dirty="0">
                <a:solidFill>
                  <a:schemeClr val="bg1"/>
                </a:solidFill>
              </a:rPr>
              <a:t>Önceden saptanan yan etkileri</a:t>
            </a:r>
          </a:p>
          <a:p>
            <a:r>
              <a:rPr lang="tr-TR" sz="2000" b="1" dirty="0">
                <a:solidFill>
                  <a:srgbClr val="002060"/>
                </a:solidFill>
              </a:rPr>
              <a:t>Alternatif tedavi seçenekleri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Alınan güvenlik önlemleri</a:t>
            </a:r>
          </a:p>
          <a:p>
            <a:r>
              <a:rPr lang="fi-FI" sz="2000" b="1" dirty="0">
                <a:solidFill>
                  <a:srgbClr val="002060"/>
                </a:solidFill>
              </a:rPr>
              <a:t>Araştırmadan sorumlu olan hekime 24 saat</a:t>
            </a:r>
            <a:r>
              <a:rPr lang="tr-TR" sz="2000" b="1" dirty="0">
                <a:solidFill>
                  <a:srgbClr val="002060"/>
                </a:solidFill>
              </a:rPr>
              <a:t> ulaşabilme imkanı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Kimliğinin gizli tutulacağı ve bu konuda özen gösterileceği vurgusu</a:t>
            </a:r>
          </a:p>
          <a:p>
            <a:r>
              <a:rPr lang="tr-TR" sz="2000" b="1" dirty="0">
                <a:solidFill>
                  <a:srgbClr val="002060"/>
                </a:solidFill>
              </a:rPr>
              <a:t>Yurt dışına biyolojik örnek yollanacaksa bilgi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Katılan gönüllü sayısı, gönüllülerin seçimi, cinsiyet dengesinin sağlanıp sağlanmadığı</a:t>
            </a:r>
          </a:p>
          <a:p>
            <a:r>
              <a:rPr lang="tr-TR" sz="2000" b="1" dirty="0">
                <a:solidFill>
                  <a:srgbClr val="002060"/>
                </a:solidFill>
              </a:rPr>
              <a:t>Genetik materyalin/alınan tüm örneklerin sonraki çalışmalarda kullanılma izni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3C44-63FA-4159-BCD1-0F505213F49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28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Protokol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Araştırıcılar yeterli mi ? Konunun uzmanı mı?</a:t>
            </a:r>
          </a:p>
          <a:p>
            <a:pPr algn="ctr">
              <a:buNone/>
            </a:pPr>
            <a:r>
              <a:rPr lang="tr-TR" sz="2800" b="1" dirty="0">
                <a:solidFill>
                  <a:srgbClr val="002060"/>
                </a:solidFill>
              </a:rPr>
              <a:t>	</a:t>
            </a:r>
            <a:r>
              <a:rPr lang="tr-TR" sz="2800" b="1" dirty="0">
                <a:solidFill>
                  <a:schemeClr val="bg1"/>
                </a:solidFill>
              </a:rPr>
              <a:t>(Özgeçmişler kontrol edilir)</a:t>
            </a:r>
          </a:p>
          <a:p>
            <a:pPr algn="ctr"/>
            <a:r>
              <a:rPr lang="tr-TR" sz="2800" b="1" dirty="0">
                <a:solidFill>
                  <a:srgbClr val="002060"/>
                </a:solidFill>
              </a:rPr>
              <a:t>Çalışma merkezi bu çalışma için uygun mu ? Şartlar yeterli mi?</a:t>
            </a:r>
          </a:p>
          <a:p>
            <a:pPr algn="ctr"/>
            <a:r>
              <a:rPr lang="tr-TR" sz="2800" b="1" dirty="0">
                <a:solidFill>
                  <a:srgbClr val="002060"/>
                </a:solidFill>
              </a:rPr>
              <a:t>Gönüllünün güvenliği sağlanmış mı?</a:t>
            </a:r>
          </a:p>
          <a:p>
            <a:pPr algn="ctr">
              <a:buNone/>
            </a:pPr>
            <a:r>
              <a:rPr lang="tr-TR" sz="2800" b="1" dirty="0">
                <a:solidFill>
                  <a:schemeClr val="bg1"/>
                </a:solidFill>
              </a:rPr>
              <a:t>(Dışlama/dahil edilme kriterleri kontrol edilmeli)</a:t>
            </a:r>
          </a:p>
          <a:p>
            <a:pPr algn="ctr"/>
            <a:r>
              <a:rPr lang="tr-TR" sz="2800" b="1" dirty="0">
                <a:solidFill>
                  <a:srgbClr val="002060"/>
                </a:solidFill>
              </a:rPr>
              <a:t>Yapılan işlemlerin gerekliliği?</a:t>
            </a:r>
          </a:p>
          <a:p>
            <a:pPr algn="ctr"/>
            <a:r>
              <a:rPr lang="tr-TR" sz="2800" b="1" dirty="0">
                <a:solidFill>
                  <a:srgbClr val="002060"/>
                </a:solidFill>
              </a:rPr>
              <a:t>Gereğinden fazla mı kan alınıyor ?</a:t>
            </a:r>
          </a:p>
          <a:p>
            <a:pPr algn="ctr"/>
            <a:r>
              <a:rPr lang="tr-TR" sz="2800" b="1" dirty="0">
                <a:solidFill>
                  <a:srgbClr val="002060"/>
                </a:solidFill>
              </a:rPr>
              <a:t>Gereksiz yere biyopsi mi yapılıyor?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145B-533A-4204-A78F-399F00FCEC8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1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Sorunlar, sorunlar…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algn="just"/>
            <a:r>
              <a:rPr lang="tr-TR" sz="2800" b="1" dirty="0">
                <a:solidFill>
                  <a:srgbClr val="002060"/>
                </a:solidFill>
              </a:rPr>
              <a:t>Dosya düzeni karışık ve yazım dili kötü olan çalışmaların dosyanın iyi incelenmesini zorlaştırması</a:t>
            </a:r>
          </a:p>
          <a:p>
            <a:pPr algn="just"/>
            <a:r>
              <a:rPr lang="tr-TR" sz="2800" b="1" dirty="0">
                <a:solidFill>
                  <a:srgbClr val="002060"/>
                </a:solidFill>
              </a:rPr>
              <a:t>Bildirimlerinin zamanında ve ilgili formlar ile sunulmaması</a:t>
            </a:r>
          </a:p>
          <a:p>
            <a:pPr algn="just"/>
            <a:r>
              <a:rPr lang="tr-TR" sz="2800" b="1" dirty="0">
                <a:solidFill>
                  <a:srgbClr val="002060"/>
                </a:solidFill>
              </a:rPr>
              <a:t>Etik Kurul ile yapılan yazışmaların, başvurular</a:t>
            </a:r>
          </a:p>
          <a:p>
            <a:pPr algn="just">
              <a:buNone/>
            </a:pPr>
            <a:r>
              <a:rPr lang="tr-TR" sz="2800" b="1" dirty="0">
                <a:solidFill>
                  <a:srgbClr val="002060"/>
                </a:solidFill>
              </a:rPr>
              <a:t>	sırasında gönderilen belgelerin araştırıcı tarafından birer kopyasının saklanmaması…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F40-0FA5-4ADC-9640-19FA5E88884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15.04.2025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NÖB, HÜTF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51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97205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HACETTEPE ÜNİVERSİTESİ ETİK  KURULLARI ÖRNEĞİNDE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23850" y="1628775"/>
            <a:ext cx="2016125" cy="1435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Kozmetik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Klinik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Araştırmalar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 Etik Kurulu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875" y="908050"/>
            <a:ext cx="0" cy="29527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55650" y="3937000"/>
            <a:ext cx="2952750" cy="1436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Sosyal ve Beşeri Bilimler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Araştırma Etik Kurulu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40200" y="895350"/>
            <a:ext cx="0" cy="6477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916238" y="1633538"/>
            <a:ext cx="2232025" cy="208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KLİNİK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ARAŞTIRMALAR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ETİK KURULU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72225" y="895350"/>
            <a:ext cx="0" cy="6477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292725" y="1628775"/>
            <a:ext cx="2232025" cy="2087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Sağlık Bilimleri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Araştırma Etik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Kurulu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101013" y="836613"/>
            <a:ext cx="0" cy="30241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6011863" y="3933825"/>
            <a:ext cx="2952750" cy="1435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endParaRPr lang="tr-TR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HAYVAN DENEYLERİ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YEREL ETİK KURULU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Font typeface="Wingdings" pitchFamily="2" charset="2"/>
              <a:buNone/>
              <a:defRPr/>
            </a:pPr>
            <a:endParaRPr lang="tr-T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87450" y="854075"/>
            <a:ext cx="69135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87450" y="895350"/>
            <a:ext cx="0" cy="6477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rgbClr val="002060"/>
                </a:solidFill>
                <a:cs typeface="Times New Roman" pitchFamily="18" charset="0"/>
              </a:rPr>
              <a:t>Klinik araştırmalarda ödeme çeşitli kaynaklardan gelir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tr-TR" dirty="0">
              <a:cs typeface="Times New Roman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>
                <a:solidFill>
                  <a:srgbClr val="FFFF00"/>
                </a:solidFill>
                <a:cs typeface="Times New Roman" charset="0"/>
              </a:rPr>
              <a:t>TEMEL İLİŞKİ 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>
                <a:cs typeface="Times New Roman" charset="0"/>
              </a:rPr>
              <a:t>SAĞLIKLI/HASTA GÖNÜLLÜ</a:t>
            </a:r>
            <a:r>
              <a:rPr lang="tr-TR" dirty="0">
                <a:cs typeface="Times New Roman" charset="0"/>
                <a:sym typeface="Symbol" pitchFamily="18" charset="2"/>
              </a:rPr>
              <a:t></a:t>
            </a:r>
            <a:r>
              <a:rPr lang="tr-TR" dirty="0">
                <a:cs typeface="Times New Roman" charset="0"/>
              </a:rPr>
              <a:t>ARAŞTIRICI/HEKİM 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b="1" u="sng" dirty="0">
                <a:solidFill>
                  <a:srgbClr val="FFFF00"/>
                </a:solidFill>
                <a:cs typeface="Times New Roman" charset="0"/>
              </a:rPr>
              <a:t>MALİ KONULAR</a:t>
            </a:r>
            <a:r>
              <a:rPr lang="tr-TR" dirty="0">
                <a:solidFill>
                  <a:srgbClr val="FFFF00"/>
                </a:solidFill>
                <a:cs typeface="Times New Roman" charset="0"/>
              </a:rPr>
              <a:t> 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>
                <a:cs typeface="Times New Roman" charset="0"/>
              </a:rPr>
              <a:t>1.   Pay (denek için)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>
                <a:cs typeface="Times New Roman" charset="0"/>
              </a:rPr>
              <a:t>2. Araştırmacıya ödeme (hastalar için)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tr-TR" dirty="0">
              <a:cs typeface="Times New Roman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tr-TR" dirty="0">
              <a:cs typeface="Times New Roman" charset="0"/>
            </a:endParaRPr>
          </a:p>
          <a:p>
            <a:pPr eaLnBrk="1" hangingPunct="1">
              <a:defRPr/>
            </a:pP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A47D1F9-A43E-8725-17AB-27E90821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14A5-9821-459F-BE6A-4D2E6DF4533F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06A6C00-E18A-DB14-DB7D-145E286F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tr-TR" b="1" dirty="0"/>
              <a:t> </a:t>
            </a:r>
            <a:r>
              <a:rPr lang="tr-TR" sz="3200" b="1" dirty="0">
                <a:solidFill>
                  <a:srgbClr val="FFFF00"/>
                </a:solidFill>
              </a:rPr>
              <a:t>DESTEKLEYİCİLER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sz="2800" dirty="0"/>
              <a:t> 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Kâr amacı taşıyan kurumlar: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	</a:t>
            </a:r>
            <a:r>
              <a:rPr lang="tr-TR" sz="2800" dirty="0">
                <a:solidFill>
                  <a:srgbClr val="002060"/>
                </a:solidFill>
                <a:cs typeface="Times New Roman" charset="0"/>
              </a:rPr>
              <a:t>İlaçları ve tıbbi gereçleri imal edenler ve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>
                <a:solidFill>
                  <a:srgbClr val="002060"/>
                </a:solidFill>
              </a:rPr>
              <a:t>	</a:t>
            </a:r>
            <a:r>
              <a:rPr lang="tr-TR" sz="2800" dirty="0">
                <a:solidFill>
                  <a:srgbClr val="002060"/>
                </a:solidFill>
                <a:cs typeface="Times New Roman" charset="0"/>
              </a:rPr>
              <a:t>Kâr amaçlı hastaneler, tedavi merkezleri.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Kâr amacı olmayan kurumlar ve organizasyonlar: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	</a:t>
            </a:r>
            <a:r>
              <a:rPr lang="tr-TR" sz="2800" dirty="0">
                <a:solidFill>
                  <a:srgbClr val="002060"/>
                </a:solidFill>
                <a:cs typeface="Times New Roman" charset="0"/>
              </a:rPr>
              <a:t>Ulusal Sağlık Kurumları ve Enstitüleri,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>
                <a:solidFill>
                  <a:srgbClr val="002060"/>
                </a:solidFill>
              </a:rPr>
              <a:t>	</a:t>
            </a:r>
            <a:r>
              <a:rPr lang="tr-TR" sz="2800" dirty="0">
                <a:solidFill>
                  <a:srgbClr val="002060"/>
                </a:solidFill>
                <a:cs typeface="Times New Roman" charset="0"/>
              </a:rPr>
              <a:t>Üniversiteler, tıp merkezleri,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Sigorta şirketleri: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	</a:t>
            </a:r>
            <a:r>
              <a:rPr lang="tr-TR" sz="2800" dirty="0">
                <a:solidFill>
                  <a:srgbClr val="002060"/>
                </a:solidFill>
                <a:cs typeface="Times New Roman" charset="0"/>
              </a:rPr>
              <a:t>Bilerek ya da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>
                <a:solidFill>
                  <a:srgbClr val="002060"/>
                </a:solidFill>
              </a:rPr>
              <a:t>	</a:t>
            </a:r>
            <a:r>
              <a:rPr lang="tr-TR" sz="2800" dirty="0">
                <a:solidFill>
                  <a:srgbClr val="002060"/>
                </a:solidFill>
                <a:cs typeface="Times New Roman" charset="0"/>
              </a:rPr>
              <a:t>Bilmeyerek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Hastalar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0E1E534-B545-A62C-32C9-D724F1CD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8DA8-B8A6-4E49-A09E-71344EBAF122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70B0FBB-7164-BBFC-885D-48AA527A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600" b="1" dirty="0" err="1">
                <a:cs typeface="Times New Roman" pitchFamily="18" charset="0"/>
              </a:rPr>
              <a:t>Nuremberg</a:t>
            </a:r>
            <a:r>
              <a:rPr lang="tr-TR" sz="3600" b="1" dirty="0">
                <a:cs typeface="Times New Roman" pitchFamily="18" charset="0"/>
              </a:rPr>
              <a:t> kodları</a:t>
            </a:r>
            <a:r>
              <a:rPr lang="tr-TR" sz="3600" dirty="0"/>
              <a:t> (1947)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800" dirty="0"/>
              <a:t>	</a:t>
            </a:r>
            <a:r>
              <a:rPr lang="tr-TR" sz="2800" b="1" dirty="0" err="1">
                <a:solidFill>
                  <a:srgbClr val="002060"/>
                </a:solidFill>
                <a:cs typeface="Times New Roman" charset="0"/>
              </a:rPr>
              <a:t>Nuremberg</a:t>
            </a: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 Mahkemesinin insan bedenine müdahalede etik yönden büyük önemi olan “onamı” temel alan on ilkesinde yararlandığı ve geliştirdiği üç nokta önemlidir:</a:t>
            </a:r>
          </a:p>
          <a:p>
            <a:pPr algn="just" eaLnBrk="1" hangingPunct="1">
              <a:defRPr/>
            </a:pP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Gönüllü onam,</a:t>
            </a:r>
          </a:p>
          <a:p>
            <a:pPr algn="just" eaLnBrk="1" hangingPunct="1">
              <a:defRPr/>
            </a:pP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Her bir denemenin tehlikelerini belirlemede öncelikle hayvan deneyleri,</a:t>
            </a:r>
          </a:p>
          <a:p>
            <a:pPr algn="just" eaLnBrk="1" hangingPunct="1">
              <a:defRPr/>
            </a:pPr>
            <a:r>
              <a:rPr lang="tr-TR" sz="2800" b="1" dirty="0">
                <a:solidFill>
                  <a:srgbClr val="002060"/>
                </a:solidFill>
                <a:cs typeface="Times New Roman" charset="0"/>
              </a:rPr>
              <a:t>Tıbbi sorumlu olarak görev alacak bir yönetim.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209957A-EFA0-9EF7-E978-37968F6E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B270-E8D0-4077-BEA4-A183E82F9126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3DF7B19-9A95-94A6-43DE-95953D02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tr-TR" sz="3200">
                <a:solidFill>
                  <a:srgbClr val="FFC000"/>
                </a:solidFill>
              </a:rPr>
              <a:t>Biyotıp Alanında Çalışan Profesyonellerin Sorumluluğu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229600" cy="4525962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tr-TR" sz="2800" b="1" dirty="0">
                <a:solidFill>
                  <a:srgbClr val="C00000"/>
                </a:solidFill>
              </a:rPr>
              <a:t>Profesyoneller etik sorumluluklarının farkına varmadıkça, hiçbir düzenleyici sistem uygun şekilde çalışamaz.</a:t>
            </a:r>
          </a:p>
          <a:p>
            <a:pPr algn="ctr">
              <a:defRPr/>
            </a:pPr>
            <a:r>
              <a:rPr lang="tr-TR" sz="2800" b="1" dirty="0">
                <a:solidFill>
                  <a:srgbClr val="002060"/>
                </a:solidFill>
              </a:rPr>
              <a:t>Fazladan yapılacak düzenlemelerin bir tehlikesi de profesyonellerin kendi sorumlulukları yerine, düzenlemelerle uyumlu olmaya dikkat sarf etmeleri yüzünden, ahlaki sorumluluk duygusunun göz ardı edilebilecek olmasıdır.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FAA4BDC-1771-3809-7091-ED0D2B30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C86-EB6E-4B96-851E-1179D16B527E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48D0A07-85BA-08C3-3886-4C7821FA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/>
          </a:p>
          <a:p>
            <a:pPr>
              <a:buFont typeface="Wingdings" pitchFamily="2" charset="2"/>
              <a:buNone/>
            </a:pPr>
            <a:endParaRPr lang="tr-TR"/>
          </a:p>
          <a:p>
            <a:pPr>
              <a:buFont typeface="Wingdings" pitchFamily="2" charset="2"/>
              <a:buNone/>
            </a:pPr>
            <a:endParaRPr lang="tr-TR"/>
          </a:p>
          <a:p>
            <a:pPr>
              <a:buFont typeface="Wingdings" pitchFamily="2" charset="2"/>
              <a:buNone/>
            </a:pPr>
            <a:r>
              <a:rPr lang="tr-TR"/>
              <a:t>			</a:t>
            </a:r>
            <a:endParaRPr lang="tr-TR" sz="440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09600" y="1219200"/>
            <a:ext cx="7772400" cy="41148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2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i="1" dirty="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 York" charset="0"/>
              </a:rPr>
              <a:t>TEŞEKKÜR EDERİM…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3200" i="1" dirty="0">
              <a:solidFill>
                <a:srgbClr val="00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w York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3200" i="1" dirty="0">
              <a:solidFill>
                <a:srgbClr val="00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w York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3200" i="1" dirty="0">
              <a:solidFill>
                <a:srgbClr val="00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w York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 York" charset="0"/>
              </a:rPr>
              <a:t>If you have integrity,</a:t>
            </a:r>
            <a:br>
              <a:rPr lang="en-US" sz="3200" i="1" dirty="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 York" charset="0"/>
              </a:rPr>
            </a:br>
            <a:r>
              <a:rPr lang="en-US" sz="3200" i="1" dirty="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 York" charset="0"/>
              </a:rPr>
              <a:t>nothing else matters.</a:t>
            </a:r>
            <a:br>
              <a:rPr lang="en-US" sz="3200" i="1" dirty="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 York" charset="0"/>
              </a:rPr>
            </a:br>
            <a:r>
              <a:rPr lang="en-US" sz="3200" i="1" dirty="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 York" charset="0"/>
              </a:rPr>
              <a:t>If you don't have integrity, nothing else matters.</a:t>
            </a:r>
          </a:p>
          <a:p>
            <a:pPr algn="ctr">
              <a:lnSpc>
                <a:spcPct val="90000"/>
              </a:lnSpc>
              <a:spcBef>
                <a:spcPct val="6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1" dirty="0">
              <a:solidFill>
                <a:srgbClr val="00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87" name="Picture 7" descr="ethi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11763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DB481B2-A096-2D98-66AF-018395D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FA5-4FB6-4102-B399-4EA390496A8A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365A555-F96F-9F98-5BE9-675A047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>
                <a:solidFill>
                  <a:schemeClr val="bg1"/>
                </a:solidFill>
                <a:cs typeface="Times New Roman" pitchFamily="18" charset="0"/>
              </a:rPr>
              <a:t>Amerika’daki </a:t>
            </a:r>
            <a:r>
              <a:rPr lang="tr-TR" sz="3200" dirty="0" err="1">
                <a:solidFill>
                  <a:schemeClr val="bg1"/>
                </a:solidFill>
                <a:cs typeface="Times New Roman" pitchFamily="18" charset="0"/>
              </a:rPr>
              <a:t>Tuskegee</a:t>
            </a:r>
            <a:r>
              <a:rPr lang="tr-TR" sz="3200" dirty="0">
                <a:solidFill>
                  <a:schemeClr val="bg1"/>
                </a:solidFill>
                <a:cs typeface="Times New Roman" pitchFamily="18" charset="0"/>
              </a:rPr>
              <a:t> tartışmaları iki anlamlı gelişmeye yol açtı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>
                <a:cs typeface="Times New Roman" charset="0"/>
              </a:rPr>
              <a:t>Biyomedikal ve İnsan Davranışları Araştırmalarında Gönüllülerin Korunması Hakkında Ulusal Komisyon</a:t>
            </a:r>
            <a:r>
              <a:rPr lang="tr-TR" sz="2800" dirty="0">
                <a:cs typeface="Times New Roman" charset="0"/>
              </a:rPr>
              <a:t> </a:t>
            </a:r>
            <a:endParaRPr lang="tr-TR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 </a:t>
            </a:r>
            <a:r>
              <a:rPr lang="tr-TR" sz="2800" b="1" dirty="0" err="1">
                <a:cs typeface="Times New Roman" charset="0"/>
              </a:rPr>
              <a:t>Belmont</a:t>
            </a:r>
            <a:r>
              <a:rPr lang="tr-TR" sz="2800" b="1" dirty="0">
                <a:cs typeface="Times New Roman" charset="0"/>
              </a:rPr>
              <a:t> Raporu</a:t>
            </a:r>
            <a:r>
              <a:rPr lang="tr-TR" sz="2800" b="1" dirty="0"/>
              <a:t> (1979)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		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özerkliğin</a:t>
            </a:r>
            <a:r>
              <a:rPr lang="tr-TR" sz="2800" b="1" dirty="0">
                <a:solidFill>
                  <a:srgbClr val="FFFF00"/>
                </a:solidFill>
              </a:rPr>
              <a:t> /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 aydınlatılmış onam uygulaması </a:t>
            </a:r>
            <a:r>
              <a:rPr lang="tr-TR" sz="2800" b="1" dirty="0">
                <a:solidFill>
                  <a:srgbClr val="FFFF00"/>
                </a:solidFill>
              </a:rPr>
              <a:t>	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yararın</a:t>
            </a:r>
            <a:r>
              <a:rPr lang="tr-TR" sz="2800" b="1" dirty="0">
                <a:solidFill>
                  <a:srgbClr val="FFFF00"/>
                </a:solidFill>
              </a:rPr>
              <a:t> / 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risk-yarar değerlendirmesi  </a:t>
            </a:r>
            <a:endParaRPr lang="tr-TR" sz="2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1" dirty="0">
                <a:solidFill>
                  <a:srgbClr val="FFFF00"/>
                </a:solidFill>
              </a:rPr>
              <a:t>		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adaletin </a:t>
            </a:r>
            <a:r>
              <a:rPr lang="tr-TR" sz="2800" b="1" dirty="0">
                <a:solidFill>
                  <a:srgbClr val="FFFF00"/>
                </a:solidFill>
              </a:rPr>
              <a:t>/ </a:t>
            </a:r>
            <a:r>
              <a:rPr lang="tr-TR" sz="2800" b="1" dirty="0">
                <a:solidFill>
                  <a:srgbClr val="FFFF00"/>
                </a:solidFill>
                <a:cs typeface="Times New Roman" charset="0"/>
              </a:rPr>
              <a:t>adil seçim süreci</a:t>
            </a:r>
            <a:r>
              <a:rPr lang="tr-TR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1" dirty="0"/>
              <a:t>		</a:t>
            </a:r>
            <a:r>
              <a:rPr lang="tr-TR" sz="2800" b="1" dirty="0">
                <a:cs typeface="Times New Roman" charset="0"/>
              </a:rPr>
              <a:t>gözetilmesi</a:t>
            </a:r>
            <a:r>
              <a:rPr lang="tr-TR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		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NÖB, HÜTF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835F21C-69CA-CD75-A2DD-27ED50E6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E9A-B2A2-48B9-8C17-1F9F3257F48D}" type="datetime1">
              <a:rPr lang="tr-TR" smtClean="0"/>
              <a:t>15.04.2025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69C7AE4-3266-D6DB-F37A-05D1673F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/>
              <a:t>GÖNÜLLÜLÜK</a:t>
            </a:r>
            <a:endParaRPr lang="en-US" sz="36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6400800" cy="1752600"/>
          </a:xfrm>
          <a:ln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buFont typeface="Wingdings" pitchFamily="2" charset="2"/>
              <a:buChar char="n"/>
              <a:defRPr/>
            </a:pPr>
            <a:r>
              <a:rPr lang="en-US" b="1"/>
              <a:t>Kişinin kendi isteğiyle hareketi</a:t>
            </a:r>
          </a:p>
          <a:p>
            <a:pPr algn="l" eaLnBrk="1" hangingPunct="1">
              <a:buFont typeface="Wingdings" pitchFamily="2" charset="2"/>
              <a:buChar char="n"/>
              <a:defRPr/>
            </a:pPr>
            <a:r>
              <a:rPr lang="en-US" b="1"/>
              <a:t>Serbestlik hali</a:t>
            </a:r>
          </a:p>
          <a:p>
            <a:pPr algn="l" eaLnBrk="1" hangingPunct="1">
              <a:buFont typeface="Wingdings" pitchFamily="2" charset="2"/>
              <a:buChar char="n"/>
              <a:defRPr/>
            </a:pPr>
            <a:r>
              <a:rPr lang="en-US" b="1"/>
              <a:t>Özgür iradesi ile karar vermesi</a:t>
            </a:r>
          </a:p>
        </p:txBody>
      </p:sp>
      <p:pic>
        <p:nvPicPr>
          <p:cNvPr id="30724" name="Picture 4" descr="OCT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0"/>
            <a:ext cx="3922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4006</Words>
  <Application>Microsoft Office PowerPoint</Application>
  <PresentationFormat>Ekran Gösterisi (4:3)</PresentationFormat>
  <Paragraphs>623</Paragraphs>
  <Slides>71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71</vt:i4>
      </vt:variant>
    </vt:vector>
  </HeadingPairs>
  <TitlesOfParts>
    <vt:vector size="83" baseType="lpstr">
      <vt:lpstr>PMingLiU</vt:lpstr>
      <vt:lpstr>Arial</vt:lpstr>
      <vt:lpstr>Calibri</vt:lpstr>
      <vt:lpstr>Comic Sans MS</vt:lpstr>
      <vt:lpstr>New York</vt:lpstr>
      <vt:lpstr>Symbol</vt:lpstr>
      <vt:lpstr>Times New Roman</vt:lpstr>
      <vt:lpstr>Wingdings</vt:lpstr>
      <vt:lpstr>Ofis Teması</vt:lpstr>
      <vt:lpstr>Belge</vt:lpstr>
      <vt:lpstr>Clip</vt:lpstr>
      <vt:lpstr>Klip</vt:lpstr>
      <vt:lpstr> Bilimsel Araştırma Etiği  </vt:lpstr>
      <vt:lpstr>PowerPoint Sunusu</vt:lpstr>
      <vt:lpstr>İnsan üzerinde yapılan araştırmaların tarihçesine baktığımızda ortaya atılmış üç ayrı görüşle karşılaşırız</vt:lpstr>
      <vt:lpstr>PowerPoint Sunusu</vt:lpstr>
      <vt:lpstr>Nuremberg Denemeleri</vt:lpstr>
      <vt:lpstr>PowerPoint Sunusu</vt:lpstr>
      <vt:lpstr>Nuremberg kodları (1947)</vt:lpstr>
      <vt:lpstr>Amerika’daki Tuskegee tartışmaları iki anlamlı gelişmeye yol açtı </vt:lpstr>
      <vt:lpstr>GÖNÜLLÜLÜK</vt:lpstr>
      <vt:lpstr> Helsinki Bildirgesi  (1964, 1975, 1983,1989,1996, 2000, 2002, 2004, 2008, 2013, 2024) İnsan Gönüllüler Üzerindeki Tıbbi Araştırmalarda Etik İlkeler </vt:lpstr>
      <vt:lpstr> Helsinki Bildirgesi  İnsan Gönüllüler Üzerindeki Tıbbi Araştırmalarda Etik İlkeler </vt:lpstr>
      <vt:lpstr> Giriş  </vt:lpstr>
      <vt:lpstr>Dünya Tabipler Birliği (DTB) Helsinki Bildirgesi 2024</vt:lpstr>
      <vt:lpstr>Biyoetiğin Temel Soruları </vt:lpstr>
      <vt:lpstr>Neden Araştırma? Neden Araştırma Etiği?</vt:lpstr>
      <vt:lpstr>Neden Araştırma? Neden Araştırma Etiği?</vt:lpstr>
      <vt:lpstr>PowerPoint Sunusu</vt:lpstr>
      <vt:lpstr>PowerPoint Sunusu</vt:lpstr>
      <vt:lpstr>Gönüllü Katılımcı için Risk/Yarar Değerlendirmesi</vt:lpstr>
      <vt:lpstr>RİSK / YARAR DEĞERLENDİRMESİ</vt:lpstr>
      <vt:lpstr> Helsinki Bildirgesi düzeltilmiş 5. Versiyonu Dünya Hekimler Birliğinin 52. Genel Kurulu Ekim 2000    Edinburg- İskoçya  </vt:lpstr>
      <vt:lpstr>DÜNYA TIP BİRLİĞİ HELSİNKİ BİLDİRGESİ PLASEBO MADDESİNİN AÇIKLAMA NOTU  (Washington-2002)</vt:lpstr>
      <vt:lpstr>Helsinki 2013 ve 2024 Plasebo kullanımı</vt:lpstr>
      <vt:lpstr>  DÜNYA TIP BİRLİĞİ HELSİNKİ BİLDİRGESİ KANITLANMIŞ EN İYİ TEDAVİYİ SUNMA ÜZERİNE AÇIKLAMA NOTU  (Tokyo-2004) </vt:lpstr>
      <vt:lpstr>  Helsinki 2013/2024, Araştırma Sonrasına İlişkin Hükümler </vt:lpstr>
      <vt:lpstr>Gönüllü Katılımcının YETERLİĞİ</vt:lpstr>
      <vt:lpstr>Onam verme yeterliğinde olmayanlar üzerinde araştırma yapma koşulları - Üç Model</vt:lpstr>
      <vt:lpstr>Aydınlatılmış Onam verme yeterliğine sahip olmayan  kişiler üzerindeki araştırmalar şu koşullar altında yapılabilir: </vt:lpstr>
      <vt:lpstr>Hassas - kolay etkilenebilir (örselenebilir) katılımcılar</vt:lpstr>
      <vt:lpstr>Helsinki 2024 Savunmasız Birey, Grup ve Topluluklar</vt:lpstr>
      <vt:lpstr>KLİNİK ARAŞTIRMALARDA KADIN OLMAK!. </vt:lpstr>
      <vt:lpstr>Biyoetik, Tıp Etiği, Araştırma Etiği</vt:lpstr>
      <vt:lpstr>Biyomedikal Etiğin dört temel ilkesi</vt:lpstr>
      <vt:lpstr>ARAŞTIRMA ETİĞİNİN TEMEL İLKELERİ</vt:lpstr>
      <vt:lpstr>ETİK KURULLAR</vt:lpstr>
      <vt:lpstr>PowerPoint Sunusu</vt:lpstr>
      <vt:lpstr>GERÇEK</vt:lpstr>
      <vt:lpstr>Etik Kurul  </vt:lpstr>
      <vt:lpstr>Araştırma ile ilgili diğer konuların yanı sıra</vt:lpstr>
      <vt:lpstr> ETİK KURULLAR  Etik konuları tartışma, analiz etme ve bu konularda politikalar üretme platformu oluşturmada etik kurullar ilk adımdır  </vt:lpstr>
      <vt:lpstr>Helsinki 2024, Araştırma Etik Kurulları</vt:lpstr>
      <vt:lpstr>BİYOETİK KURULLAR KURMA NEDENLERİ</vt:lpstr>
      <vt:lpstr>Etik Kurullar</vt:lpstr>
      <vt:lpstr>Biyoetik Kurulların En Önemli Hedefleri</vt:lpstr>
      <vt:lpstr>UNESCO Assisting Bioethics Committees (ABC): Publications </vt:lpstr>
      <vt:lpstr>UNESCO Assisting Bioethics Committees (ABC): Publications</vt:lpstr>
      <vt:lpstr>UNESCO Assisting Bioethics Committees (ABC): Publications </vt:lpstr>
      <vt:lpstr> BİYOETİK KURULLARIN DÖRT BİÇİMİ </vt:lpstr>
      <vt:lpstr> Biyoetik kurullar kurmayı desteklemek ve ilgiyi koruyabilmek için gereken sekiz yapısal değişken  Richard A. Mc Cormick </vt:lpstr>
      <vt:lpstr>Etik kurullar </vt:lpstr>
      <vt:lpstr>Klinik Araştırma Nedir?</vt:lpstr>
      <vt:lpstr>Hekim/ Araştırmacı Hekim Tedavi Yanılsamasına izin verme… </vt:lpstr>
      <vt:lpstr>PowerPoint Sunusu</vt:lpstr>
      <vt:lpstr>  Ülkemizde Klinik Araştırmalar ile İlgili Yasa ve YÖNETMELİKLER  </vt:lpstr>
      <vt:lpstr> KLİNİK ARAŞTIRMALAR HAKKINDA YÖNETMELİK Kapsam </vt:lpstr>
      <vt:lpstr>Girişimsel Olmayan Klinik Araştırma  Non-interventional Study</vt:lpstr>
      <vt:lpstr>Girişim…</vt:lpstr>
      <vt:lpstr>BAŞVURU</vt:lpstr>
      <vt:lpstr>  SÜREÇ İÇİNDE DEĞİŞİKLİK   </vt:lpstr>
      <vt:lpstr>Etik Kurul yetki ve sorumlulukları bağlamında araştırmacı tarafından anlaşılmasında güçlük çekilen durumlar</vt:lpstr>
      <vt:lpstr>PowerPoint Sunusu</vt:lpstr>
      <vt:lpstr>Etik Kurul’un İşleyişi ile İlgili Bilgi Eksikliği</vt:lpstr>
      <vt:lpstr>Bilimsel araştırmaya ve hazırlanan dosyaya gerekli özenin gösterilmemesi</vt:lpstr>
      <vt:lpstr>BGOF- AOF</vt:lpstr>
      <vt:lpstr>Protokol</vt:lpstr>
      <vt:lpstr>Sorunlar, sorunlar…</vt:lpstr>
      <vt:lpstr>PowerPoint Sunusu</vt:lpstr>
      <vt:lpstr>Klinik araştırmalarda ödeme çeşitli kaynaklardan gelir</vt:lpstr>
      <vt:lpstr> DESTEKLEYİCİLER</vt:lpstr>
      <vt:lpstr>Biyotıp Alanında Çalışan Profesyonellerin Sorumluluğu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nob</dc:creator>
  <cp:lastModifiedBy>Nüket Örnek Büken</cp:lastModifiedBy>
  <cp:revision>247</cp:revision>
  <dcterms:created xsi:type="dcterms:W3CDTF">2014-06-10T11:24:46Z</dcterms:created>
  <dcterms:modified xsi:type="dcterms:W3CDTF">2025-04-15T10:02:19Z</dcterms:modified>
</cp:coreProperties>
</file>